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7" r:id="rId1"/>
  </p:sldMasterIdLst>
  <p:notesMasterIdLst>
    <p:notesMasterId r:id="rId25"/>
  </p:notesMasterIdLst>
  <p:sldIdLst>
    <p:sldId id="256" r:id="rId2"/>
    <p:sldId id="263" r:id="rId3"/>
    <p:sldId id="275" r:id="rId4"/>
    <p:sldId id="257" r:id="rId5"/>
    <p:sldId id="267" r:id="rId6"/>
    <p:sldId id="266" r:id="rId7"/>
    <p:sldId id="264" r:id="rId8"/>
    <p:sldId id="265" r:id="rId9"/>
    <p:sldId id="258" r:id="rId10"/>
    <p:sldId id="268" r:id="rId11"/>
    <p:sldId id="269" r:id="rId12"/>
    <p:sldId id="271" r:id="rId13"/>
    <p:sldId id="270" r:id="rId14"/>
    <p:sldId id="260" r:id="rId15"/>
    <p:sldId id="273" r:id="rId16"/>
    <p:sldId id="274" r:id="rId17"/>
    <p:sldId id="278" r:id="rId18"/>
    <p:sldId id="272" r:id="rId19"/>
    <p:sldId id="276" r:id="rId20"/>
    <p:sldId id="277" r:id="rId21"/>
    <p:sldId id="279" r:id="rId22"/>
    <p:sldId id="261" r:id="rId23"/>
    <p:sldId id="262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983" autoAdjust="0"/>
    <p:restoredTop sz="94658"/>
  </p:normalViewPr>
  <p:slideViewPr>
    <p:cSldViewPr snapToGrid="0">
      <p:cViewPr varScale="1">
        <p:scale>
          <a:sx n="120" d="100"/>
          <a:sy n="120" d="100"/>
        </p:scale>
        <p:origin x="-339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0D30605-644B-AC43-A978-39A969C5CC42}" type="datetimeFigureOut">
              <a:rPr lang="en-ES" smtClean="0"/>
              <a:t>22/10/25</a:t>
            </a:fld>
            <a:endParaRPr lang="en-E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E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E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E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2D95DD-4420-F345-BC8C-B97BADC62509}" type="slidenum">
              <a:rPr lang="en-ES" smtClean="0"/>
              <a:t>‹#›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5745428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Esta es la presentación del proyecto de aprendizaje automatico acerca de clustering, los miembros del grupo somos Laura García Gonzalez y Lucía Martínez Miramontes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556432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Mencionar que también probamos con la distancia Manhattan, para la cual no se puede aplicar Ward, sin embargo los dendogramas resultantes mostraron saltos demasiado cortos dando poca distancia entre grupos y ninguno logró susperar al linakge ward visto anteriormente en cuanto a calidad e identificacion de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10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7932080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Realizamos un estudio de los coeficientes silhoutte sobre los distintos valores de k para apoyar los dendogramas.</a:t>
            </a:r>
          </a:p>
          <a:p>
            <a:endParaRPr lang="en-ES" dirty="0"/>
          </a:p>
          <a:p>
            <a:r>
              <a:rPr lang="en-ES" dirty="0"/>
              <a:t>Vimos un claro pico en k = 2 dando a entender que hay una separación natural de los datos dual, y ademas, que los valores en general son bajos mostrando que hay poca distancia entre los clusters y solpamiento considerable.</a:t>
            </a:r>
          </a:p>
          <a:p>
            <a:endParaRPr lang="en-ES" dirty="0"/>
          </a:p>
          <a:p>
            <a:r>
              <a:rPr lang="en-ES" dirty="0"/>
              <a:t>No obstante, en los dendogramas parecía que k = 3 también es una buena opción por lo que, para estudiar más afondo la jerarquía, también lo analizamos.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11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8752781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Vemos aquí los clusterings finales para k = 2 y k = 3.</a:t>
            </a:r>
          </a:p>
          <a:p>
            <a:endParaRPr lang="en-ES" dirty="0"/>
          </a:p>
          <a:p>
            <a:r>
              <a:rPr lang="en-ES" dirty="0"/>
              <a:t>Se puede concluir que CapitalGainLog es la variable más determinante en el clustering jerárquico, dividiendo los individuos casi al completo basandose en la presencia de ganancias o no. Las distintas variables se mantienen similares en ambos clusters.</a:t>
            </a:r>
          </a:p>
          <a:p>
            <a:endParaRPr lang="en-ES" dirty="0"/>
          </a:p>
          <a:p>
            <a:r>
              <a:rPr lang="en-ES" dirty="0"/>
              <a:t>Para el caso de k = 3 observamos un nuevo grupo que se diferencia primordialmente por la variables categoricas, separando ahora por genero a aquellos individuos sin ganancias de capital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8914782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De este primer método obtuvimos información valiosa, CapitalGain esta dominando significativamente a las demás características, seguida de las características categóricas. </a:t>
            </a:r>
          </a:p>
          <a:p>
            <a:endParaRPr lang="en-ES" dirty="0"/>
          </a:p>
          <a:p>
            <a:r>
              <a:rPr lang="en-ES" dirty="0"/>
              <a:t>Por otro lado, se observaron los clusterings para más valores de k y se concluyó que las fusiones no eran arbitrarias, si hay una jerarquía significativa, sin embargo los grupos son mixtos y solpados por lo que no devuelven buenos valores de silhoutte.</a:t>
            </a:r>
          </a:p>
          <a:p>
            <a:endParaRPr lang="en-ES" dirty="0"/>
          </a:p>
          <a:p>
            <a:r>
              <a:rPr lang="en-ES" dirty="0"/>
              <a:t>k = 4 por ejemplo ya separaba por ejemplo a muejres no casadas con alta educación.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13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6466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Abordaremos una pequeña introducción seguida del preprocesamiento realizado sobre los datos y la presentación de los resultados obtenidos para los distintos métodos de clustering estudiados. Finalmente daremos una conclusión del proyecto.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2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0102078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proyecto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llevó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cabo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aplicación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técnicas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clustering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 conjunto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datos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socioeconómicos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objetivo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identificar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agrupaciones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naturales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función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sus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características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personales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laborales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económicas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ello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realizó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un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preprocesamiento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exhaustivo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destinado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igualar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peso de las variables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y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garantizar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tanto las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numéricas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las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categóricas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contribuyeran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forma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equilibrada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al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análisis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Finalmente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se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procedió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la 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evaluación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del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efecto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distintos</a:t>
            </a:r>
            <a:r>
              <a:rPr lang="en-GB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1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parámetros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cada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algoritmo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con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fin de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comparar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comportamiento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y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determinar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qué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configuraciones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ofrecían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estructura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grupos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más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coherente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interpretable.</a:t>
            </a:r>
          </a:p>
          <a:p>
            <a:endParaRPr lang="en-E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3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77073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Para el preprocesamiento realizamos primeramente una limpieza básica, eliminando inconsistencias de formato, vimos que había muy pocas y tuvimos que eliminar únicamente algunos espacios.</a:t>
            </a:r>
          </a:p>
          <a:p>
            <a:endParaRPr lang="en-ES" dirty="0"/>
          </a:p>
          <a:p>
            <a:r>
              <a:rPr lang="en-ES" dirty="0"/>
              <a:t>En cuanto a los valores faltantes, también obtuvimos como resultado que no habí ninguno presente en nuestro conjunto de datos.</a:t>
            </a:r>
          </a:p>
          <a:p>
            <a:endParaRPr lang="en-ES" dirty="0"/>
          </a:p>
          <a:p>
            <a:r>
              <a:rPr lang="en-ES" dirty="0"/>
              <a:t>No obstante, si hayamos muchas filas duplicadas, probablemente pertenecientes a individuos distintos pero con perfiles idénticos, consideramos que estos no aportaban información relevante si no que eran redundantes por tanto optamos por eliminarlos. Redujimos las instancias de aproximadamente 9mil a 7mil personas ayudando al posterior rendimiento.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4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613840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Realizamos un estudio estadístico sobre la distribución y el rango intercuartílico, obtuvimos que, Age y EducationNum a penas tenían valores atípicos pero las otras dos categorías tenían bastantes. En especial CapitalGain reconocía todo valor distinto de 0 como anómalo debido a que es una variable altamente inundada de 0s.</a:t>
            </a:r>
          </a:p>
          <a:p>
            <a:endParaRPr lang="en-ES" dirty="0"/>
          </a:p>
          <a:p>
            <a:r>
              <a:rPr lang="en-ES" dirty="0"/>
              <a:t>Finalmente decidimos no eliminarlos ya que, consideramos que eran datos reales y que formaban parte de los grupos que queremos representar en nuestro clustering.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5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8970995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Volviendo a CapitalGain, esta fue una característica muy problemática por su cantidad de 0s y valores extremos.</a:t>
            </a:r>
          </a:p>
          <a:p>
            <a:endParaRPr lang="en-ES" dirty="0"/>
          </a:p>
          <a:p>
            <a:r>
              <a:rPr lang="en-ES" dirty="0"/>
              <a:t>Tratamos de reducir los ejectos de estos aplicando un transformación logarítmica, a pesar de esto siguió siendo asimétrica pero logramos alcanzar una escala mucho más adecuada.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6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1237029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Como último paso de la limpieza buscamos eliminar variables redundantes, en las cuales se nos hizo interesante la relación entre Education (categórica), y su supuesta representación numérica EducationNum. Codificamos la primera temporalmente con OrdinalEncoder y calculamos la correlación entre ambas. Obtuvimos una correlación de 0.99 por lo que eliminamos Education.</a:t>
            </a:r>
          </a:p>
          <a:p>
            <a:endParaRPr lang="en-ES" dirty="0"/>
          </a:p>
          <a:p>
            <a:r>
              <a:rPr lang="en-ES" dirty="0"/>
              <a:t>Pasando al procesado de los datos, en el escalado tuvimos como primera idea usar RobustScaler ya que no eliminamos datos atípicos. Se ve aquí una comparación de este escalado y StandardScaler. Finalmente vimos que RobustScaler era demasiado agresiva sobre CapitalGain, estirándola, lo que resultaría en un peso excesivo sobre esta con respecto a las demás, por tanto finalmente aplicamos StandardScaler sobre la totalidad de los datos.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7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3184606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En cuanto a las variables categóricas, descartamos usar OrdinalEncoder para ninguna de ellas pues ninguna era de naturaleza ordinal, aplicamos OneHotEncoder sobre todas (Gender, MaritialSatus y Relationship).</a:t>
            </a:r>
          </a:p>
          <a:p>
            <a:endParaRPr lang="en-ES" dirty="0"/>
          </a:p>
          <a:p>
            <a:r>
              <a:rPr lang="en-ES" dirty="0"/>
              <a:t>Reconocemos que esto implico un aumento de dimensionalidad pero nos permite utilizar estas caracteristicas en el clustering.</a:t>
            </a:r>
          </a:p>
          <a:p>
            <a:endParaRPr lang="en-ES" dirty="0"/>
          </a:p>
          <a:p>
            <a:r>
              <a:rPr lang="en-ES" dirty="0"/>
              <a:t>Mencionar que como solución al problema de CapitalGain se nos ocurrió descomponerla en dos componentes, la misma con aplicacion de logaritmos y otra binaria que indicaba la presencia o no de ganancias, sin embargo, luego descubrimos que estas dos tenían una correlación de 0.99, dando a entender no solo que una es redundante si no que la otra tiene un comportamiento practicamente binario.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8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42937882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ES" dirty="0"/>
              <a:t>Pasamos al primer metodo de clustering, el jerarquico.</a:t>
            </a:r>
          </a:p>
          <a:p>
            <a:endParaRPr lang="en-ES" dirty="0"/>
          </a:p>
          <a:p>
            <a:r>
              <a:rPr lang="en-ES" dirty="0"/>
              <a:t>Probamos comparar los distintos metodos de linkage, simple, complete, average y ward. En la figura se muestra los resultados para cada uno. Concluimos que el de Ward era el más adecuado pues mostro los saltos más grandes entre clusters y el arbol mas estable, con fusionesgraduales. </a:t>
            </a:r>
          </a:p>
          <a:p>
            <a:endParaRPr lang="en-ES" dirty="0"/>
          </a:p>
          <a:p>
            <a:r>
              <a:rPr lang="en-ES" dirty="0"/>
              <a:t>Gráficamente sospechabamos de un clustering óptimo de entre 2 a 4 clusters.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62D95DD-4420-F345-BC8C-B97BADC62509}" type="slidenum">
              <a:rPr lang="en-ES" smtClean="0"/>
              <a:t>9</a:t>
            </a:fld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27297439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65143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277566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312774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98315189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82215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409162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44236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7002479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9381932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1806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44994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739184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781977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7650406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78149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04330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6168978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1BA835-12AC-4E8F-955A-EA3F4DE2791F}" type="datetime1">
              <a:rPr lang="en-US" smtClean="0"/>
              <a:t>10/21/25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E7843D-FF13-4365-9478-9625B70A27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7937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  <p:sldLayoutId id="2147483700" r:id="rId13"/>
    <p:sldLayoutId id="2147483701" r:id="rId14"/>
    <p:sldLayoutId id="2147483702" r:id="rId15"/>
    <p:sldLayoutId id="2147483703" r:id="rId16"/>
    <p:sldLayoutId id="2147483704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AD579530-1077-46B3-BD5C-81BB270A1D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1"/>
            <a:ext cx="12192003" cy="6858001"/>
            <a:chOff x="0" y="-1"/>
            <a:chExt cx="12192003" cy="6858001"/>
          </a:xfrm>
        </p:grpSpPr>
        <p:sp useBgFill="1">
          <p:nvSpPr>
            <p:cNvPr id="10" name="Rectangle 9">
              <a:extLst>
                <a:ext uri="{FF2B5EF4-FFF2-40B4-BE49-F238E27FC236}">
                  <a16:creationId xmlns:a16="http://schemas.microsoft.com/office/drawing/2014/main" id="{ACBB106A-B366-4349-B59F-E8FBDADD82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" y="-1"/>
              <a:ext cx="12192000" cy="6858000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" name="Picture 2">
              <a:extLst>
                <a:ext uri="{FF2B5EF4-FFF2-40B4-BE49-F238E27FC236}">
                  <a16:creationId xmlns:a16="http://schemas.microsoft.com/office/drawing/2014/main" id="{113FC03B-24E4-4A3F-9626-CC7F6356BC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 noChangeArrowheads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30000"/>
              <a:duotone>
                <a:prstClr val="black"/>
                <a:schemeClr val="tx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-1"/>
              <a:ext cx="12192003" cy="6858001"/>
            </a:xfrm>
            <a:prstGeom prst="rect">
              <a:avLst/>
            </a:prstGeom>
            <a:noFill/>
            <a:extLst>
              <a:ext uri="{909E8E84-426E-40dd-AFC4-6F175D3DCCD1}">
                <a14:hiddenFill xmlns:p14="http://schemas.microsoft.com/office/powerpoint/2010/main" xmlns:a14="http://schemas.microsoft.com/office/drawing/2010/main" xmlns:a16="http://schemas.microsoft.com/office/drawing/2014/main" xmlns="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4" name="Picture 3" descr="Concepto ondulado de colores">
            <a:extLst>
              <a:ext uri="{FF2B5EF4-FFF2-40B4-BE49-F238E27FC236}">
                <a16:creationId xmlns:a16="http://schemas.microsoft.com/office/drawing/2014/main" id="{774DD621-8984-D089-C60B-826BBD78FBC9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0000"/>
          </a:blip>
          <a:srcRect t="1672" b="14034"/>
          <a:stretch>
            <a:fillRect/>
          </a:stretch>
        </p:blipFill>
        <p:spPr>
          <a:xfrm>
            <a:off x="-1" y="298451"/>
            <a:ext cx="12188389" cy="6857990"/>
          </a:xfrm>
          <a:prstGeom prst="rect">
            <a:avLst/>
          </a:pr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3F79A5F-63B5-4802-B39B-BF0F89DDDA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05895" y="2235200"/>
            <a:ext cx="10982062" cy="2396067"/>
            <a:chOff x="605895" y="2235200"/>
            <a:chExt cx="10982062" cy="2396067"/>
          </a:xfrm>
        </p:grpSpPr>
        <p:sp>
          <p:nvSpPr>
            <p:cNvPr id="14" name="Round Diagonal Corner Rectangle 7">
              <a:extLst>
                <a:ext uri="{FF2B5EF4-FFF2-40B4-BE49-F238E27FC236}">
                  <a16:creationId xmlns:a16="http://schemas.microsoft.com/office/drawing/2014/main" id="{00D14BF7-A799-4EDA-8C19-CED0B8EC52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582333" y="2235200"/>
              <a:ext cx="7027334" cy="2396067"/>
            </a:xfrm>
            <a:prstGeom prst="round2DiagRect">
              <a:avLst>
                <a:gd name="adj1" fmla="val 9246"/>
                <a:gd name="adj2" fmla="val 0"/>
              </a:avLst>
            </a:prstGeom>
            <a:solidFill>
              <a:schemeClr val="bg1">
                <a:alpha val="80000"/>
              </a:schemeClr>
            </a:solidFill>
            <a:ln w="19050" cap="sq">
              <a:solidFill>
                <a:schemeClr val="tx2">
                  <a:alpha val="60000"/>
                </a:schemeClr>
              </a:solidFill>
              <a:miter lim="800000"/>
            </a:ln>
            <a:effectLst>
              <a:outerShdw blurRad="88900" dist="38100" dir="5400000" algn="t" rotWithShape="0">
                <a:prstClr val="black">
                  <a:alpha val="4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AF292344-73C8-4E53-85C0-8CDB23EB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605895" y="2900097"/>
              <a:ext cx="10982062" cy="1211524"/>
              <a:chOff x="605895" y="2900097"/>
              <a:chExt cx="10982062" cy="1211524"/>
            </a:xfrm>
          </p:grpSpPr>
          <p:sp>
            <p:nvSpPr>
              <p:cNvPr id="16" name="Freeform 32">
                <a:extLst>
                  <a:ext uri="{FF2B5EF4-FFF2-40B4-BE49-F238E27FC236}">
                    <a16:creationId xmlns:a16="http://schemas.microsoft.com/office/drawing/2014/main" id="{4781E776-A0A7-4FB6-958B-8389BBA569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9653587" y="33797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3">
                <a:extLst>
                  <a:ext uri="{FF2B5EF4-FFF2-40B4-BE49-F238E27FC236}">
                    <a16:creationId xmlns:a16="http://schemas.microsoft.com/office/drawing/2014/main" id="{0F004D56-F177-45BC-8965-B72DB88A085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078244" y="33107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4">
                <a:extLst>
                  <a:ext uri="{FF2B5EF4-FFF2-40B4-BE49-F238E27FC236}">
                    <a16:creationId xmlns:a16="http://schemas.microsoft.com/office/drawing/2014/main" id="{5F2F1F83-817B-4678-B0AE-8FFDC49FC82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1146631" y="35742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7">
                <a:extLst>
                  <a:ext uri="{FF2B5EF4-FFF2-40B4-BE49-F238E27FC236}">
                    <a16:creationId xmlns:a16="http://schemas.microsoft.com/office/drawing/2014/main" id="{F908EB47-32F4-4E82-BF56-FD25BB07474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 flipV="1">
                <a:off x="10230644" y="30345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5">
                <a:extLst>
                  <a:ext uri="{FF2B5EF4-FFF2-40B4-BE49-F238E27FC236}">
                    <a16:creationId xmlns:a16="http://schemas.microsoft.com/office/drawing/2014/main" id="{0966000D-B975-4E8A-9BF2-EACF216405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034587" y="25627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6">
                <a:extLst>
                  <a:ext uri="{FF2B5EF4-FFF2-40B4-BE49-F238E27FC236}">
                    <a16:creationId xmlns:a16="http://schemas.microsoft.com/office/drawing/2014/main" id="{A9554499-6796-4AEE-B012-34A5B9A585A6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747375" y="32326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38">
                <a:extLst>
                  <a:ext uri="{FF2B5EF4-FFF2-40B4-BE49-F238E27FC236}">
                    <a16:creationId xmlns:a16="http://schemas.microsoft.com/office/drawing/2014/main" id="{9DD40864-34BD-491F-B591-180E7B32C12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1399044" y="30953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Freeform 39">
                <a:extLst>
                  <a:ext uri="{FF2B5EF4-FFF2-40B4-BE49-F238E27FC236}">
                    <a16:creationId xmlns:a16="http://schemas.microsoft.com/office/drawing/2014/main" id="{2623F54C-4373-4D30-90DB-3129BDDF54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10353675" y="21531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4" name="Freeform 40">
                <a:extLst>
                  <a:ext uri="{FF2B5EF4-FFF2-40B4-BE49-F238E27FC236}">
                    <a16:creationId xmlns:a16="http://schemas.microsoft.com/office/drawing/2014/main" id="{1FF42884-D4B2-462F-9FA7-4FA89253224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848850" y="33088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5" name="Rectangle 41">
                <a:extLst>
                  <a:ext uri="{FF2B5EF4-FFF2-40B4-BE49-F238E27FC236}">
                    <a16:creationId xmlns:a16="http://schemas.microsoft.com/office/drawing/2014/main" id="{27F4D4BA-37F5-4D54-BDFF-733F621D5D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5400000">
                <a:off x="9721056" y="32842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32">
                <a:extLst>
                  <a:ext uri="{FF2B5EF4-FFF2-40B4-BE49-F238E27FC236}">
                    <a16:creationId xmlns:a16="http://schemas.microsoft.com/office/drawing/2014/main" id="{29E4A0E5-0441-4563-A947-12A5781105E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2122751" y="3532184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33">
                <a:extLst>
                  <a:ext uri="{FF2B5EF4-FFF2-40B4-BE49-F238E27FC236}">
                    <a16:creationId xmlns:a16="http://schemas.microsoft.com/office/drawing/2014/main" id="{4A8D89B4-AD1B-410A-870B-1042E075A04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958445" y="3463128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34">
                <a:extLst>
                  <a:ext uri="{FF2B5EF4-FFF2-40B4-BE49-F238E27FC236}">
                    <a16:creationId xmlns:a16="http://schemas.microsoft.com/office/drawing/2014/main" id="{DFC54570-9F45-44E6-AC94-4B3192D44B2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858308" y="3726653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37">
                <a:extLst>
                  <a:ext uri="{FF2B5EF4-FFF2-40B4-BE49-F238E27FC236}">
                    <a16:creationId xmlns:a16="http://schemas.microsoft.com/office/drawing/2014/main" id="{A976F76C-4BBB-4CD4-9270-5E4E8802BF7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 flipV="1">
                <a:off x="1658407" y="3186902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35">
                <a:extLst>
                  <a:ext uri="{FF2B5EF4-FFF2-40B4-BE49-F238E27FC236}">
                    <a16:creationId xmlns:a16="http://schemas.microsoft.com/office/drawing/2014/main" id="{06081E5F-35E2-4E9E-A0DA-9E2F769C4C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860814" y="271515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36">
                <a:extLst>
                  <a:ext uri="{FF2B5EF4-FFF2-40B4-BE49-F238E27FC236}">
                    <a16:creationId xmlns:a16="http://schemas.microsoft.com/office/drawing/2014/main" id="{7B7B4F78-1391-433D-AAE5-0FA8B8EE181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289314" y="3385079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38">
                <a:extLst>
                  <a:ext uri="{FF2B5EF4-FFF2-40B4-BE49-F238E27FC236}">
                    <a16:creationId xmlns:a16="http://schemas.microsoft.com/office/drawing/2014/main" id="{EF63F42B-29ED-4285-99D1-5FA657DA92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605895" y="3247760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39">
                <a:extLst>
                  <a:ext uri="{FF2B5EF4-FFF2-40B4-BE49-F238E27FC236}">
                    <a16:creationId xmlns:a16="http://schemas.microsoft.com/office/drawing/2014/main" id="{EB7A6053-A7CF-4785-B396-6F70D6EBE9B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1532202" y="2305578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40">
                <a:extLst>
                  <a:ext uri="{FF2B5EF4-FFF2-40B4-BE49-F238E27FC236}">
                    <a16:creationId xmlns:a16="http://schemas.microsoft.com/office/drawing/2014/main" id="{E6337518-A10D-47A5-BD86-6D1F3FAF3C9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154501" y="346127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Rectangle 41">
                <a:extLst>
                  <a:ext uri="{FF2B5EF4-FFF2-40B4-BE49-F238E27FC236}">
                    <a16:creationId xmlns:a16="http://schemas.microsoft.com/office/drawing/2014/main" id="{7591C37F-6498-4992-992D-D413A84752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 rot="16200000" flipH="1">
                <a:off x="2448983" y="3436672"/>
                <a:ext cx="23813" cy="252413"/>
              </a:xfrm>
              <a:prstGeom prst="rect">
                <a:avLst/>
              </a:prstGeom>
              <a:solidFill>
                <a:schemeClr val="tx2">
                  <a:alpha val="60000"/>
                </a:schemeClr>
              </a:solidFill>
              <a:ln>
                <a:noFill/>
              </a:ln>
              <a:effectLst>
                <a:outerShdw blurRad="50800" dist="38100" dir="2700000" algn="tl" rotWithShape="0">
                  <a:srgbClr val="000000">
                    <a:alpha val="58000"/>
                  </a:srgbClr>
                </a:outerShdw>
              </a:effectLst>
            </p:spPr>
            <p:txBody>
              <a:bodyPr/>
              <a:lstStyle/>
              <a:p>
                <a:endParaRPr lang="es-ES"/>
              </a:p>
            </p:txBody>
          </p:sp>
        </p:grp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7E52CCF-9715-E4AC-A60C-DA5790A01C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67000" y="2328334"/>
            <a:ext cx="6858000" cy="1367896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MACHINE LEARNING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41F0AAB-F76D-87E2-79F6-1BD415C2C5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67001" y="3602038"/>
            <a:ext cx="6857999" cy="953029"/>
          </a:xfrm>
        </p:spPr>
        <p:txBody>
          <a:bodyPr>
            <a:normAutofit/>
          </a:bodyPr>
          <a:lstStyle/>
          <a:p>
            <a:pPr algn="ctr"/>
            <a:r>
              <a:rPr lang="es-ES" dirty="0"/>
              <a:t>LAURA GARCÍA GONZÁLEZ Y </a:t>
            </a:r>
            <a:r>
              <a:rPr lang="es-ES" dirty="0" err="1"/>
              <a:t>LUCíA</a:t>
            </a:r>
            <a:r>
              <a:rPr lang="es-ES" dirty="0"/>
              <a:t> MARTÍNEZ MIRAMONTES</a:t>
            </a:r>
          </a:p>
        </p:txBody>
      </p:sp>
    </p:spTree>
    <p:extLst>
      <p:ext uri="{BB962C8B-B14F-4D97-AF65-F5344CB8AC3E}">
        <p14:creationId xmlns:p14="http://schemas.microsoft.com/office/powerpoint/2010/main" val="3790966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A1AA0D0D-476F-5D17-0EBD-43B8B8A3B3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10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FA51988-FF4A-C187-87CE-0B4D21D085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400">
                <a:solidFill>
                  <a:srgbClr val="FFFFFF"/>
                </a:solidFill>
              </a:rPr>
              <a:t>HIERARCHICAL CLUSTERING - MANHATTAN</a:t>
            </a:r>
            <a:br>
              <a:rPr lang="es-ES" sz="2400">
                <a:solidFill>
                  <a:srgbClr val="FFFFFF"/>
                </a:solidFill>
              </a:rPr>
            </a:br>
            <a:endParaRPr lang="es-ES" sz="2400">
              <a:solidFill>
                <a:srgbClr val="FFFFFF"/>
              </a:solidFill>
            </a:endParaRPr>
          </a:p>
        </p:txBody>
      </p:sp>
      <p:sp useBgFill="1">
        <p:nvSpPr>
          <p:cNvPr id="10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0781407-A13B-9941-71F2-74617A427DC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36041" y="2249487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Euclídea → saltos claros en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permitiendo identificar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naturales.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Manhattan →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poco informativo, sin agrupaciones intermedias claras.</a:t>
            </a:r>
          </a:p>
        </p:txBody>
      </p:sp>
      <p:pic>
        <p:nvPicPr>
          <p:cNvPr id="4" name="Picture 3" descr="A group of graphs showing different colors&#10;&#10;AI-generated content may be incorrect.">
            <a:extLst>
              <a:ext uri="{FF2B5EF4-FFF2-40B4-BE49-F238E27FC236}">
                <a16:creationId xmlns:a16="http://schemas.microsoft.com/office/drawing/2014/main" id="{19A09F97-B908-6F03-28CD-318CCA41DA5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2206" y="1539875"/>
            <a:ext cx="6062816" cy="3983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200802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7C657B7-F41E-3243-AB38-EC00C17944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6697F791-5FFA-4164-899F-EB52EA72B0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4E28A1A9-FB81-4816-AAEA-C3B4309469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90" y="-2"/>
            <a:ext cx="4061525" cy="6858001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B773AB25-A422-41AA-9737-5E04C1966D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853"/>
            <a:ext cx="4055621" cy="6858000"/>
          </a:xfrm>
          <a:prstGeom prst="rect">
            <a:avLst/>
          </a:prstGeom>
          <a:ln>
            <a:noFill/>
          </a:ln>
          <a:effectLst>
            <a:outerShdw blurRad="76200" dist="38100" algn="l" rotWithShape="0">
              <a:prstClr val="black">
                <a:alpha val="37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>
            <a:extLst>
              <a:ext uri="{FF2B5EF4-FFF2-40B4-BE49-F238E27FC236}">
                <a16:creationId xmlns:a16="http://schemas.microsoft.com/office/drawing/2014/main" id="{AF0552B8-DE8C-40DF-B29F-1728E6A106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2530" y="23283"/>
            <a:ext cx="4078152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384AE54-58C1-A45E-1C98-3C028110CB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5266" y="661050"/>
            <a:ext cx="2983087" cy="1478570"/>
          </a:xfrm>
        </p:spPr>
        <p:txBody>
          <a:bodyPr>
            <a:normAutofit fontScale="90000"/>
          </a:bodyPr>
          <a:lstStyle/>
          <a:p>
            <a:r>
              <a:rPr lang="es-ES" sz="3200" dirty="0">
                <a:solidFill>
                  <a:srgbClr val="FFFFFF"/>
                </a:solidFill>
              </a:rPr>
              <a:t>HIERARCHICAL CLUSTERING - </a:t>
            </a:r>
            <a:r>
              <a:rPr lang="es-ES" sz="3200" dirty="0" err="1">
                <a:solidFill>
                  <a:srgbClr val="FFFFFF"/>
                </a:solidFill>
              </a:rPr>
              <a:t>Silhoutte</a:t>
            </a:r>
            <a:r>
              <a:rPr lang="es-ES" sz="3200" dirty="0">
                <a:solidFill>
                  <a:srgbClr val="FFFFFF"/>
                </a:solidFill>
              </a:rPr>
              <a:t> score</a:t>
            </a:r>
            <a:br>
              <a:rPr lang="es-ES" sz="3200" dirty="0">
                <a:solidFill>
                  <a:srgbClr val="FFFFFF"/>
                </a:solidFill>
              </a:rPr>
            </a:br>
            <a:endParaRPr lang="es-ES" sz="3200" dirty="0">
              <a:solidFill>
                <a:srgbClr val="FFFFFF"/>
              </a:solidFill>
            </a:endParaRPr>
          </a:p>
        </p:txBody>
      </p:sp>
      <p:pic>
        <p:nvPicPr>
          <p:cNvPr id="6" name="Content Placeholder 5" descr="A graph with a line&#10;&#10;AI-generated content may be incorrect.">
            <a:extLst>
              <a:ext uri="{FF2B5EF4-FFF2-40B4-BE49-F238E27FC236}">
                <a16:creationId xmlns:a16="http://schemas.microsoft.com/office/drawing/2014/main" id="{8DE56F88-9636-6CE2-D2BA-1B2861BBC5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1696" y="565655"/>
            <a:ext cx="7046520" cy="5655758"/>
          </a:xfrm>
        </p:spPr>
      </p:pic>
      <p:grpSp>
        <p:nvGrpSpPr>
          <p:cNvPr id="18" name="Group 17">
            <a:extLst>
              <a:ext uri="{FF2B5EF4-FFF2-40B4-BE49-F238E27FC236}">
                <a16:creationId xmlns:a16="http://schemas.microsoft.com/office/drawing/2014/main" id="{6AD0D387-1584-4477-B5F8-52B50D4F22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9" name="Rectangle 5">
              <a:extLst>
                <a:ext uri="{FF2B5EF4-FFF2-40B4-BE49-F238E27FC236}">
                  <a16:creationId xmlns:a16="http://schemas.microsoft.com/office/drawing/2014/main" id="{22C90122-8CF0-4164-B596-168DE41D39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E74D534E-37A6-4D27-9C47-0B2F05278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7">
              <a:extLst>
                <a:ext uri="{FF2B5EF4-FFF2-40B4-BE49-F238E27FC236}">
                  <a16:creationId xmlns:a16="http://schemas.microsoft.com/office/drawing/2014/main" id="{1C1C156E-D2E0-468A-9B19-79521D69BF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8">
              <a:extLst>
                <a:ext uri="{FF2B5EF4-FFF2-40B4-BE49-F238E27FC236}">
                  <a16:creationId xmlns:a16="http://schemas.microsoft.com/office/drawing/2014/main" id="{14C97F11-4F6C-4DFF-89BC-3AEA5B7FF7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9">
              <a:extLst>
                <a:ext uri="{FF2B5EF4-FFF2-40B4-BE49-F238E27FC236}">
                  <a16:creationId xmlns:a16="http://schemas.microsoft.com/office/drawing/2014/main" id="{773C2106-77CE-42E1-839F-925EAEBB2F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0">
              <a:extLst>
                <a:ext uri="{FF2B5EF4-FFF2-40B4-BE49-F238E27FC236}">
                  <a16:creationId xmlns:a16="http://schemas.microsoft.com/office/drawing/2014/main" id="{E2807D33-BD1F-4B09-8D93-63C06DB3C0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1">
              <a:extLst>
                <a:ext uri="{FF2B5EF4-FFF2-40B4-BE49-F238E27FC236}">
                  <a16:creationId xmlns:a16="http://schemas.microsoft.com/office/drawing/2014/main" id="{84BDF3E8-157B-47D1-AF8E-FE1EFF0612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Freeform 12">
              <a:extLst>
                <a:ext uri="{FF2B5EF4-FFF2-40B4-BE49-F238E27FC236}">
                  <a16:creationId xmlns:a16="http://schemas.microsoft.com/office/drawing/2014/main" id="{68B482B5-E0FD-406A-99B2-297DF3335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3">
              <a:extLst>
                <a:ext uri="{FF2B5EF4-FFF2-40B4-BE49-F238E27FC236}">
                  <a16:creationId xmlns:a16="http://schemas.microsoft.com/office/drawing/2014/main" id="{B8750F30-12E8-410B-8709-78F1EF3BBE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4">
              <a:extLst>
                <a:ext uri="{FF2B5EF4-FFF2-40B4-BE49-F238E27FC236}">
                  <a16:creationId xmlns:a16="http://schemas.microsoft.com/office/drawing/2014/main" id="{DB2D030A-4700-4CC4-A971-F119F8372C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5">
              <a:extLst>
                <a:ext uri="{FF2B5EF4-FFF2-40B4-BE49-F238E27FC236}">
                  <a16:creationId xmlns:a16="http://schemas.microsoft.com/office/drawing/2014/main" id="{B4E516DB-F66E-4E88-8CAA-67153F56189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Line 16">
              <a:extLst>
                <a:ext uri="{FF2B5EF4-FFF2-40B4-BE49-F238E27FC236}">
                  <a16:creationId xmlns:a16="http://schemas.microsoft.com/office/drawing/2014/main" id="{DF749FDD-DD56-4DC9-A379-77E110698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Freeform 17">
              <a:extLst>
                <a:ext uri="{FF2B5EF4-FFF2-40B4-BE49-F238E27FC236}">
                  <a16:creationId xmlns:a16="http://schemas.microsoft.com/office/drawing/2014/main" id="{6AD95087-E0AF-45D3-B824-EFFCBBECDE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18">
              <a:extLst>
                <a:ext uri="{FF2B5EF4-FFF2-40B4-BE49-F238E27FC236}">
                  <a16:creationId xmlns:a16="http://schemas.microsoft.com/office/drawing/2014/main" id="{2D21010F-3DE2-4881-B9D5-3415C4E05D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19">
              <a:extLst>
                <a:ext uri="{FF2B5EF4-FFF2-40B4-BE49-F238E27FC236}">
                  <a16:creationId xmlns:a16="http://schemas.microsoft.com/office/drawing/2014/main" id="{2AFDF4BC-8E99-4A2C-9EF2-4B98A05C2E3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0">
              <a:extLst>
                <a:ext uri="{FF2B5EF4-FFF2-40B4-BE49-F238E27FC236}">
                  <a16:creationId xmlns:a16="http://schemas.microsoft.com/office/drawing/2014/main" id="{BB8EAEE8-22EA-4103-A02E-5043474C4B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Rectangle 21">
              <a:extLst>
                <a:ext uri="{FF2B5EF4-FFF2-40B4-BE49-F238E27FC236}">
                  <a16:creationId xmlns:a16="http://schemas.microsoft.com/office/drawing/2014/main" id="{7148ABD2-E447-429F-B97E-86494051C1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2">
              <a:extLst>
                <a:ext uri="{FF2B5EF4-FFF2-40B4-BE49-F238E27FC236}">
                  <a16:creationId xmlns:a16="http://schemas.microsoft.com/office/drawing/2014/main" id="{99900F4A-F8CA-456E-9FA0-34572621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3">
              <a:extLst>
                <a:ext uri="{FF2B5EF4-FFF2-40B4-BE49-F238E27FC236}">
                  <a16:creationId xmlns:a16="http://schemas.microsoft.com/office/drawing/2014/main" id="{DF5CD0A9-E49B-4968-886B-41C1A66D23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4">
              <a:extLst>
                <a:ext uri="{FF2B5EF4-FFF2-40B4-BE49-F238E27FC236}">
                  <a16:creationId xmlns:a16="http://schemas.microsoft.com/office/drawing/2014/main" id="{7E462582-7383-4272-A323-85C9D137C4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5">
              <a:extLst>
                <a:ext uri="{FF2B5EF4-FFF2-40B4-BE49-F238E27FC236}">
                  <a16:creationId xmlns:a16="http://schemas.microsoft.com/office/drawing/2014/main" id="{CB472F67-7C37-4D80-B346-DE30D44B55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26">
              <a:extLst>
                <a:ext uri="{FF2B5EF4-FFF2-40B4-BE49-F238E27FC236}">
                  <a16:creationId xmlns:a16="http://schemas.microsoft.com/office/drawing/2014/main" id="{19A8AE83-358F-4D4E-91C7-F09E35097A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27">
              <a:extLst>
                <a:ext uri="{FF2B5EF4-FFF2-40B4-BE49-F238E27FC236}">
                  <a16:creationId xmlns:a16="http://schemas.microsoft.com/office/drawing/2014/main" id="{C4B79436-9285-45DE-A9FB-B3DD7507380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2" name="Freeform 28">
              <a:extLst>
                <a:ext uri="{FF2B5EF4-FFF2-40B4-BE49-F238E27FC236}">
                  <a16:creationId xmlns:a16="http://schemas.microsoft.com/office/drawing/2014/main" id="{B0BF8BF3-C90A-483A-B61E-13D2C41FBA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3" name="Freeform 29">
              <a:extLst>
                <a:ext uri="{FF2B5EF4-FFF2-40B4-BE49-F238E27FC236}">
                  <a16:creationId xmlns:a16="http://schemas.microsoft.com/office/drawing/2014/main" id="{31011274-F329-444B-9B06-69DD2EC4490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4" name="Freeform 30">
              <a:extLst>
                <a:ext uri="{FF2B5EF4-FFF2-40B4-BE49-F238E27FC236}">
                  <a16:creationId xmlns:a16="http://schemas.microsoft.com/office/drawing/2014/main" id="{DB8B1D39-5B9A-4B4E-849B-A5821A246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5" name="Freeform 31">
              <a:extLst>
                <a:ext uri="{FF2B5EF4-FFF2-40B4-BE49-F238E27FC236}">
                  <a16:creationId xmlns:a16="http://schemas.microsoft.com/office/drawing/2014/main" id="{336ECD63-75C2-4A32-A31B-30BB30972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CD963777-15FC-9F71-DBE2-9828EB6F896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29414" y="1814588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rtlCol="0" anchorCtr="0" compatLnSpc="1">
            <a:prstTxWarp prst="textNoShape">
              <a:avLst/>
            </a:prstTxWarp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Pico claro en K = 2, los datos tienen una separación natural en dos perfiles.</a:t>
            </a: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lang="es-ES" altLang="es-ES" sz="1800" dirty="0">
              <a:solidFill>
                <a:srgbClr val="FFFFFF"/>
              </a:solidFill>
              <a:latin typeface="Arial" panose="020B0604020202020204" pitchFamily="34" charset="0"/>
            </a:endParaRPr>
          </a:p>
          <a:p>
            <a:pPr marL="0" indent="0" eaLnBrk="0" fontAlgn="base" hangingPunct="0"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Estructura jerárquica débil, los coeficientes indican alto solapamiento de los </a:t>
            </a:r>
            <a:r>
              <a:rPr lang="es-ES" altLang="es-ES" sz="1800" dirty="0" err="1">
                <a:solidFill>
                  <a:srgbClr val="FFFFFF"/>
                </a:solidFill>
                <a:latin typeface="Arial" panose="020B0604020202020204" pitchFamily="34" charset="0"/>
              </a:rPr>
              <a:t>clusters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 en general</a:t>
            </a:r>
          </a:p>
        </p:txBody>
      </p:sp>
    </p:spTree>
    <p:extLst>
      <p:ext uri="{BB962C8B-B14F-4D97-AF65-F5344CB8AC3E}">
        <p14:creationId xmlns:p14="http://schemas.microsoft.com/office/powerpoint/2010/main" val="33083376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Picture 2">
            <a:extLst>
              <a:ext uri="{FF2B5EF4-FFF2-40B4-BE49-F238E27FC236}">
                <a16:creationId xmlns:a16="http://schemas.microsoft.com/office/drawing/2014/main" id="{FD3BFD04-77D1-4FB5-A159-35084E2C6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4" name="Group 113">
            <a:extLst>
              <a:ext uri="{FF2B5EF4-FFF2-40B4-BE49-F238E27FC236}">
                <a16:creationId xmlns:a16="http://schemas.microsoft.com/office/drawing/2014/main" id="{30B85FB2-B686-4546-B01D-17A122BACA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115" name="Group 114">
              <a:extLst>
                <a:ext uri="{FF2B5EF4-FFF2-40B4-BE49-F238E27FC236}">
                  <a16:creationId xmlns:a16="http://schemas.microsoft.com/office/drawing/2014/main" id="{45CCB97F-DB3B-4939-ABF0-CEDED7249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27" name="Rectangle 5">
                <a:extLst>
                  <a:ext uri="{FF2B5EF4-FFF2-40B4-BE49-F238E27FC236}">
                    <a16:creationId xmlns:a16="http://schemas.microsoft.com/office/drawing/2014/main" id="{9DEDF1F5-B144-4E61-A93B-DF131E62CEF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8" name="Freeform 6">
                <a:extLst>
                  <a:ext uri="{FF2B5EF4-FFF2-40B4-BE49-F238E27FC236}">
                    <a16:creationId xmlns:a16="http://schemas.microsoft.com/office/drawing/2014/main" id="{AB937A00-7D28-489C-BF2D-85C9FE13301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9" name="Freeform 7">
                <a:extLst>
                  <a:ext uri="{FF2B5EF4-FFF2-40B4-BE49-F238E27FC236}">
                    <a16:creationId xmlns:a16="http://schemas.microsoft.com/office/drawing/2014/main" id="{9B6FDA50-4B9D-47D9-8807-59651FD0D3F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0" name="Freeform 8">
                <a:extLst>
                  <a:ext uri="{FF2B5EF4-FFF2-40B4-BE49-F238E27FC236}">
                    <a16:creationId xmlns:a16="http://schemas.microsoft.com/office/drawing/2014/main" id="{BFBE3212-C518-48C0-A538-22E13450EE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1" name="Freeform 9">
                <a:extLst>
                  <a:ext uri="{FF2B5EF4-FFF2-40B4-BE49-F238E27FC236}">
                    <a16:creationId xmlns:a16="http://schemas.microsoft.com/office/drawing/2014/main" id="{DB66EBCA-80AB-4133-A201-9F8134577F3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2" name="Freeform 10">
                <a:extLst>
                  <a:ext uri="{FF2B5EF4-FFF2-40B4-BE49-F238E27FC236}">
                    <a16:creationId xmlns:a16="http://schemas.microsoft.com/office/drawing/2014/main" id="{BE2107C9-8602-4900-B4B4-D13611B68B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3" name="Freeform 11">
                <a:extLst>
                  <a:ext uri="{FF2B5EF4-FFF2-40B4-BE49-F238E27FC236}">
                    <a16:creationId xmlns:a16="http://schemas.microsoft.com/office/drawing/2014/main" id="{24B5E7BF-E3D5-41ED-908A-569FA6DE45D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4" name="Freeform 12">
                <a:extLst>
                  <a:ext uri="{FF2B5EF4-FFF2-40B4-BE49-F238E27FC236}">
                    <a16:creationId xmlns:a16="http://schemas.microsoft.com/office/drawing/2014/main" id="{D270C773-B463-4311-BB4C-DC4C44FDAA9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5" name="Freeform 13">
                <a:extLst>
                  <a:ext uri="{FF2B5EF4-FFF2-40B4-BE49-F238E27FC236}">
                    <a16:creationId xmlns:a16="http://schemas.microsoft.com/office/drawing/2014/main" id="{6BC18564-A239-4C4B-B7D5-4A3769CE3DA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6" name="Freeform 14">
                <a:extLst>
                  <a:ext uri="{FF2B5EF4-FFF2-40B4-BE49-F238E27FC236}">
                    <a16:creationId xmlns:a16="http://schemas.microsoft.com/office/drawing/2014/main" id="{3D9A7A0F-04F5-4EF6-B884-50AE0610F12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7" name="Freeform 15">
                <a:extLst>
                  <a:ext uri="{FF2B5EF4-FFF2-40B4-BE49-F238E27FC236}">
                    <a16:creationId xmlns:a16="http://schemas.microsoft.com/office/drawing/2014/main" id="{7E0D4876-341D-4983-815A-4AEDD46F6FD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8" name="Line 16">
                <a:extLst>
                  <a:ext uri="{FF2B5EF4-FFF2-40B4-BE49-F238E27FC236}">
                    <a16:creationId xmlns:a16="http://schemas.microsoft.com/office/drawing/2014/main" id="{5BEF60E7-344C-49D0-8748-3A3A37BD3F4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39" name="Freeform 17">
                <a:extLst>
                  <a:ext uri="{FF2B5EF4-FFF2-40B4-BE49-F238E27FC236}">
                    <a16:creationId xmlns:a16="http://schemas.microsoft.com/office/drawing/2014/main" id="{FB606D79-EB93-49B4-9387-4302CC9F3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0" name="Freeform 18">
                <a:extLst>
                  <a:ext uri="{FF2B5EF4-FFF2-40B4-BE49-F238E27FC236}">
                    <a16:creationId xmlns:a16="http://schemas.microsoft.com/office/drawing/2014/main" id="{BF49C646-5DA1-4717-B05F-99AB8E046E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1" name="Freeform 19">
                <a:extLst>
                  <a:ext uri="{FF2B5EF4-FFF2-40B4-BE49-F238E27FC236}">
                    <a16:creationId xmlns:a16="http://schemas.microsoft.com/office/drawing/2014/main" id="{ADE02A67-7AE8-4FC3-B101-230871F1DFF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2" name="Freeform 20">
                <a:extLst>
                  <a:ext uri="{FF2B5EF4-FFF2-40B4-BE49-F238E27FC236}">
                    <a16:creationId xmlns:a16="http://schemas.microsoft.com/office/drawing/2014/main" id="{72BAD5DE-952F-4D28-96DE-61ECA1FFE2B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3" name="Rectangle 21">
                <a:extLst>
                  <a:ext uri="{FF2B5EF4-FFF2-40B4-BE49-F238E27FC236}">
                    <a16:creationId xmlns:a16="http://schemas.microsoft.com/office/drawing/2014/main" id="{51BB8E4C-85FF-4480-A425-F9C672FCD70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4" name="Freeform 22">
                <a:extLst>
                  <a:ext uri="{FF2B5EF4-FFF2-40B4-BE49-F238E27FC236}">
                    <a16:creationId xmlns:a16="http://schemas.microsoft.com/office/drawing/2014/main" id="{3E649AA8-8534-4C24-BA83-9C0F4D9C09B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5" name="Freeform 23">
                <a:extLst>
                  <a:ext uri="{FF2B5EF4-FFF2-40B4-BE49-F238E27FC236}">
                    <a16:creationId xmlns:a16="http://schemas.microsoft.com/office/drawing/2014/main" id="{3A3C2D0A-7FF6-4F97-99B9-973E5E8381A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6" name="Freeform 24">
                <a:extLst>
                  <a:ext uri="{FF2B5EF4-FFF2-40B4-BE49-F238E27FC236}">
                    <a16:creationId xmlns:a16="http://schemas.microsoft.com/office/drawing/2014/main" id="{1D33A404-96DB-40D1-A361-5C09D2FF758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7" name="Freeform 25">
                <a:extLst>
                  <a:ext uri="{FF2B5EF4-FFF2-40B4-BE49-F238E27FC236}">
                    <a16:creationId xmlns:a16="http://schemas.microsoft.com/office/drawing/2014/main" id="{B67A8029-EDD8-46B3-A24F-3484B84ADA1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8" name="Freeform 26">
                <a:extLst>
                  <a:ext uri="{FF2B5EF4-FFF2-40B4-BE49-F238E27FC236}">
                    <a16:creationId xmlns:a16="http://schemas.microsoft.com/office/drawing/2014/main" id="{2C111128-EAC0-4125-BEAF-48D4861BE2D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49" name="Freeform 27">
                <a:extLst>
                  <a:ext uri="{FF2B5EF4-FFF2-40B4-BE49-F238E27FC236}">
                    <a16:creationId xmlns:a16="http://schemas.microsoft.com/office/drawing/2014/main" id="{90EF503E-0E60-484F-8786-498B5244877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0" name="Freeform 28">
                <a:extLst>
                  <a:ext uri="{FF2B5EF4-FFF2-40B4-BE49-F238E27FC236}">
                    <a16:creationId xmlns:a16="http://schemas.microsoft.com/office/drawing/2014/main" id="{BAEB64C1-8AA2-4861-8AFD-01864EF2384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1" name="Freeform 29">
                <a:extLst>
                  <a:ext uri="{FF2B5EF4-FFF2-40B4-BE49-F238E27FC236}">
                    <a16:creationId xmlns:a16="http://schemas.microsoft.com/office/drawing/2014/main" id="{7B868A5A-03B3-474C-AB72-31AB04835E7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2" name="Freeform 30">
                <a:extLst>
                  <a:ext uri="{FF2B5EF4-FFF2-40B4-BE49-F238E27FC236}">
                    <a16:creationId xmlns:a16="http://schemas.microsoft.com/office/drawing/2014/main" id="{C09ACD48-1E0F-4BCB-9028-0B79C43DE550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53" name="Freeform 31">
                <a:extLst>
                  <a:ext uri="{FF2B5EF4-FFF2-40B4-BE49-F238E27FC236}">
                    <a16:creationId xmlns:a16="http://schemas.microsoft.com/office/drawing/2014/main" id="{B5D4FF3D-341E-4DFE-B4CD-9916246F59D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  <p:grpSp>
          <p:nvGrpSpPr>
            <p:cNvPr id="116" name="Group 115">
              <a:extLst>
                <a:ext uri="{FF2B5EF4-FFF2-40B4-BE49-F238E27FC236}">
                  <a16:creationId xmlns:a16="http://schemas.microsoft.com/office/drawing/2014/main" id="{3E7B0719-8F32-457D-83EB-E0A00622B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7" name="Freeform 32">
                <a:extLst>
                  <a:ext uri="{FF2B5EF4-FFF2-40B4-BE49-F238E27FC236}">
                    <a16:creationId xmlns:a16="http://schemas.microsoft.com/office/drawing/2014/main" id="{E056FF60-EFE3-4685-95A1-AEDB7F5626F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18" name="Freeform 33">
                <a:extLst>
                  <a:ext uri="{FF2B5EF4-FFF2-40B4-BE49-F238E27FC236}">
                    <a16:creationId xmlns:a16="http://schemas.microsoft.com/office/drawing/2014/main" id="{5E9EA8FB-5CA0-4030-853C-54B4993049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19" name="Freeform 34">
                <a:extLst>
                  <a:ext uri="{FF2B5EF4-FFF2-40B4-BE49-F238E27FC236}">
                    <a16:creationId xmlns:a16="http://schemas.microsoft.com/office/drawing/2014/main" id="{387B387A-44A6-42A0-BACA-71AC19FCA04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0" name="Freeform 35">
                <a:extLst>
                  <a:ext uri="{FF2B5EF4-FFF2-40B4-BE49-F238E27FC236}">
                    <a16:creationId xmlns:a16="http://schemas.microsoft.com/office/drawing/2014/main" id="{4424F11E-20C0-4CFE-BE79-CDE4469FEDA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1" name="Freeform 36">
                <a:extLst>
                  <a:ext uri="{FF2B5EF4-FFF2-40B4-BE49-F238E27FC236}">
                    <a16:creationId xmlns:a16="http://schemas.microsoft.com/office/drawing/2014/main" id="{7BEDF974-EB25-4769-BDD6-F16430FF2C3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2" name="Freeform 37">
                <a:extLst>
                  <a:ext uri="{FF2B5EF4-FFF2-40B4-BE49-F238E27FC236}">
                    <a16:creationId xmlns:a16="http://schemas.microsoft.com/office/drawing/2014/main" id="{7AD36026-D842-4FF4-905B-CEA8481F5564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3" name="Freeform 38">
                <a:extLst>
                  <a:ext uri="{FF2B5EF4-FFF2-40B4-BE49-F238E27FC236}">
                    <a16:creationId xmlns:a16="http://schemas.microsoft.com/office/drawing/2014/main" id="{5EBAAB58-B39B-410E-97BA-4D33B0A9C0E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4" name="Freeform 39">
                <a:extLst>
                  <a:ext uri="{FF2B5EF4-FFF2-40B4-BE49-F238E27FC236}">
                    <a16:creationId xmlns:a16="http://schemas.microsoft.com/office/drawing/2014/main" id="{57F900A9-A201-4C4D-9229-14F784AECE1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5" name="Freeform 40">
                <a:extLst>
                  <a:ext uri="{FF2B5EF4-FFF2-40B4-BE49-F238E27FC236}">
                    <a16:creationId xmlns:a16="http://schemas.microsoft.com/office/drawing/2014/main" id="{EFF4B280-5D63-4917-8757-8088E70BA2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  <p:sp>
            <p:nvSpPr>
              <p:cNvPr id="126" name="Rectangle 41">
                <a:extLst>
                  <a:ext uri="{FF2B5EF4-FFF2-40B4-BE49-F238E27FC236}">
                    <a16:creationId xmlns:a16="http://schemas.microsoft.com/office/drawing/2014/main" id="{9CD67EA3-2BB1-4AE4-AFF9-BE18B6161B6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6="http://schemas.microsoft.com/office/drawing/2014/main" xmlns:p14="http://schemas.microsoft.com/office/powerpoint/2010/main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n-ES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FB266C5-2D81-7B4D-E4A3-780FB89B23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8643" y="618518"/>
            <a:ext cx="6188402" cy="147857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HIERARCHICAL CLUSTERING – </a:t>
            </a:r>
            <a:r>
              <a:rPr lang="en-US" dirty="0" err="1"/>
              <a:t>Clusterings</a:t>
            </a:r>
            <a:r>
              <a:rPr lang="en-US" dirty="0"/>
              <a:t> finales</a:t>
            </a:r>
          </a:p>
        </p:txBody>
      </p:sp>
      <p:sp>
        <p:nvSpPr>
          <p:cNvPr id="155" name="Round Diagonal Corner Rectangle 6">
            <a:extLst>
              <a:ext uri="{FF2B5EF4-FFF2-40B4-BE49-F238E27FC236}">
                <a16:creationId xmlns:a16="http://schemas.microsoft.com/office/drawing/2014/main" id="{C169E84F-4748-4D61-A105-357962627A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4579" y="808057"/>
            <a:ext cx="3821429" cy="5234394"/>
          </a:xfrm>
          <a:prstGeom prst="round2DiagRect">
            <a:avLst>
              <a:gd name="adj1" fmla="val 11323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Content Placeholder 16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FE0767F-EDA4-5953-7E01-4D83D9F7FF14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4314" y="1137622"/>
            <a:ext cx="3043244" cy="2206352"/>
          </a:xfrm>
          <a:prstGeom prst="rect">
            <a:avLst/>
          </a:prstGeom>
        </p:spPr>
      </p:pic>
      <p:pic>
        <p:nvPicPr>
          <p:cNvPr id="10" name="Content Placeholder 9" descr="A screenshot of a computer screen&#10;&#10;AI-generated content may be incorrect.">
            <a:extLst>
              <a:ext uri="{FF2B5EF4-FFF2-40B4-BE49-F238E27FC236}">
                <a16:creationId xmlns:a16="http://schemas.microsoft.com/office/drawing/2014/main" id="{01327791-0F52-9EAB-AF64-2E80024D98B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6616" y="3610471"/>
            <a:ext cx="3178638" cy="2002541"/>
          </a:xfrm>
          <a:prstGeom prst="rect">
            <a:avLst/>
          </a:prstGeom>
        </p:spPr>
      </p:pic>
      <p:sp>
        <p:nvSpPr>
          <p:cNvPr id="107" name="Content Placeholder 20">
            <a:extLst>
              <a:ext uri="{FF2B5EF4-FFF2-40B4-BE49-F238E27FC236}">
                <a16:creationId xmlns:a16="http://schemas.microsoft.com/office/drawing/2014/main" id="{ABC8C867-028E-37A8-D2AE-2C9ABDCBC6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28643" y="2249487"/>
            <a:ext cx="6188402" cy="354171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Para K = 2 y K = 3: variable </a:t>
            </a:r>
            <a:r>
              <a:rPr lang="en-US" dirty="0" err="1"/>
              <a:t>determinante</a:t>
            </a:r>
            <a:r>
              <a:rPr lang="en-US" dirty="0"/>
              <a:t> es </a:t>
            </a:r>
            <a:r>
              <a:rPr lang="en-US" dirty="0" err="1"/>
              <a:t>CapitalGainLog</a:t>
            </a:r>
            <a:r>
              <a:rPr lang="en-US" dirty="0"/>
              <a:t> -&gt; </a:t>
            </a:r>
            <a:r>
              <a:rPr lang="en-US" dirty="0" err="1"/>
              <a:t>explica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haya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division </a:t>
            </a:r>
            <a:r>
              <a:rPr lang="en-US" dirty="0" err="1"/>
              <a:t>en</a:t>
            </a:r>
            <a:r>
              <a:rPr lang="en-US" dirty="0"/>
              <a:t> dos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datos</a:t>
            </a:r>
            <a:endParaRPr lang="en-US" dirty="0"/>
          </a:p>
          <a:p>
            <a:r>
              <a:rPr lang="en-US" dirty="0"/>
              <a:t>Variables </a:t>
            </a:r>
            <a:r>
              <a:rPr lang="en-US" dirty="0" err="1"/>
              <a:t>cuantitativas</a:t>
            </a:r>
            <a:r>
              <a:rPr lang="en-US" dirty="0"/>
              <a:t> a </a:t>
            </a:r>
            <a:r>
              <a:rPr lang="en-US" dirty="0" err="1"/>
              <a:t>penas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peso (se </a:t>
            </a:r>
            <a:r>
              <a:rPr lang="en-US" dirty="0" err="1"/>
              <a:t>mantienen</a:t>
            </a:r>
            <a:r>
              <a:rPr lang="en-US" dirty="0"/>
              <a:t> </a:t>
            </a:r>
            <a:r>
              <a:rPr lang="en-US" dirty="0" err="1"/>
              <a:t>constantes</a:t>
            </a:r>
            <a:r>
              <a:rPr lang="en-US" dirty="0"/>
              <a:t> a lo largo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distintos</a:t>
            </a:r>
            <a:r>
              <a:rPr lang="en-US" dirty="0"/>
              <a:t> </a:t>
            </a:r>
            <a:r>
              <a:rPr lang="en-US" dirty="0" err="1"/>
              <a:t>clusterings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39606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EF62C6A8-82C8-BFC4-185A-8E854AE12B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" name="Rectangle 105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109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0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1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2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3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4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5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6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7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8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19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0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121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2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3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4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5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6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7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8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29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0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1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2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3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4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35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8FD7BC5E-5A0F-A495-02F7-B2474C284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s-ES" sz="3400" dirty="0" err="1"/>
              <a:t>Hierarchical</a:t>
            </a:r>
            <a:r>
              <a:rPr lang="es-ES" sz="3400" dirty="0"/>
              <a:t> </a:t>
            </a:r>
            <a:r>
              <a:rPr lang="es-ES" sz="3400" dirty="0" err="1"/>
              <a:t>clustering</a:t>
            </a:r>
            <a:r>
              <a:rPr lang="es-ES" sz="3400" dirty="0"/>
              <a:t>- Conclusión</a:t>
            </a:r>
            <a:br>
              <a:rPr lang="es-ES" sz="3400" dirty="0"/>
            </a:br>
            <a:endParaRPr lang="es-ES" sz="3400" dirty="0"/>
          </a:p>
        </p:txBody>
      </p: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140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1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2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3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4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5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6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7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8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49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5" name="Rectangle 1">
            <a:extLst>
              <a:ext uri="{FF2B5EF4-FFF2-40B4-BE49-F238E27FC236}">
                <a16:creationId xmlns:a16="http://schemas.microsoft.com/office/drawing/2014/main" id="{2CFF914B-EAF3-FCEA-8307-F720DE1894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-1941046" y="2794139"/>
            <a:ext cx="19919018" cy="92333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br>
              <a:rPr kumimoji="0" lang="es-ES" altLang="es-E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br>
              <a:rPr kumimoji="0" lang="es-ES" altLang="es-ES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es-ES" altLang="es-E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Rectangle 1">
            <a:extLst>
              <a:ext uri="{FF2B5EF4-FFF2-40B4-BE49-F238E27FC236}">
                <a16:creationId xmlns:a16="http://schemas.microsoft.com/office/drawing/2014/main" id="{D45B6994-D148-B877-E70D-43CF1500E6BE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45101" y="1156366"/>
            <a:ext cx="5957886" cy="44012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1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CapitalGain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domina la formación de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, separando claramente a quienes tienen ganancias de los que no.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Edad, educación, horas trabajadas y género generan subgrupos que se fusionan al reducir k.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El </a:t>
            </a:r>
            <a:r>
              <a:rPr kumimoji="0" lang="es-ES" altLang="es-ES" sz="20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jerárquico no es arbitrario(se observaron más valores de k) pero las agrupaciones son mixtas y solapadas.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20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k = 4</a:t>
            </a:r>
            <a:r>
              <a:rPr kumimoji="0" lang="es-ES" altLang="es-ES" sz="2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podría capturar mejor subgrupos importantes, como mujeres jóvenes, no casadas y con alta educación.</a:t>
            </a:r>
          </a:p>
        </p:txBody>
      </p:sp>
    </p:spTree>
    <p:extLst>
      <p:ext uri="{BB962C8B-B14F-4D97-AF65-F5344CB8AC3E}">
        <p14:creationId xmlns:p14="http://schemas.microsoft.com/office/powerpoint/2010/main" val="408175483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39CBC1-C4C4-4338-E5BA-3D25C49116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s-ES" dirty="0" err="1"/>
              <a:t>Partitional</a:t>
            </a:r>
            <a:r>
              <a:rPr lang="es-ES" dirty="0"/>
              <a:t> </a:t>
            </a:r>
            <a:r>
              <a:rPr lang="es-ES" dirty="0" err="1"/>
              <a:t>clustering</a:t>
            </a:r>
            <a:r>
              <a:rPr lang="es-ES" dirty="0"/>
              <a:t> – Reducción de dimensionalidad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23115DB-4BED-04C3-DED5-E64D7430D4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Reducción de dimensionalidad, reducir dominancia de las variables categóricas por cantidad excesiva de </a:t>
            </a:r>
            <a:r>
              <a:rPr lang="es-ES" dirty="0" err="1"/>
              <a:t>dummies</a:t>
            </a:r>
            <a:r>
              <a:rPr lang="es-ES" dirty="0"/>
              <a:t> y </a:t>
            </a:r>
            <a:r>
              <a:rPr lang="es-ES" dirty="0" err="1"/>
              <a:t>CapitalGain</a:t>
            </a:r>
            <a:r>
              <a:rPr lang="es-ES" dirty="0"/>
              <a:t> en el estudio de distancias</a:t>
            </a:r>
          </a:p>
          <a:p>
            <a:pPr lvl="1"/>
            <a:r>
              <a:rPr lang="es-ES" dirty="0"/>
              <a:t>PCA - valores numéricos escalados (</a:t>
            </a:r>
            <a:r>
              <a:rPr lang="es-ES" dirty="0" err="1"/>
              <a:t>n_components</a:t>
            </a:r>
            <a:r>
              <a:rPr lang="es-ES" dirty="0"/>
              <a:t> = 3)</a:t>
            </a:r>
          </a:p>
          <a:p>
            <a:pPr lvl="1"/>
            <a:r>
              <a:rPr lang="es-ES" dirty="0"/>
              <a:t>MCA – variables categóricas (</a:t>
            </a:r>
            <a:r>
              <a:rPr lang="es-ES" dirty="0" err="1"/>
              <a:t>n_components</a:t>
            </a:r>
            <a:r>
              <a:rPr lang="es-ES" dirty="0"/>
              <a:t> = 3)</a:t>
            </a:r>
          </a:p>
          <a:p>
            <a:pPr marL="457200" lvl="1" indent="0">
              <a:buNone/>
            </a:pPr>
            <a:r>
              <a:rPr lang="es-ES" dirty="0"/>
              <a:t>Posibles correspondencias entre categóricas </a:t>
            </a:r>
            <a:r>
              <a:rPr lang="en-ES" altLang="en-ES" dirty="0">
                <a:latin typeface="Times New Roman" panose="02020603050405020304" pitchFamily="18" charset="0"/>
              </a:rPr>
              <a:t>(Male-Husband, Female-Wife, “Husband-Married”, etc.)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866005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C872C-E0BA-329A-AA5F-F8C58DFC62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PARTITIONAL CLUSTERING - KMEANS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C5D506-C98F-757C-A29D-25414A70F9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8424" y="1807942"/>
            <a:ext cx="4649783" cy="823912"/>
          </a:xfrm>
        </p:spPr>
        <p:txBody>
          <a:bodyPr/>
          <a:lstStyle/>
          <a:p>
            <a:r>
              <a:rPr lang="en-ES" dirty="0"/>
              <a:t>Inercia (método de codo)</a:t>
            </a:r>
          </a:p>
        </p:txBody>
      </p:sp>
      <p:pic>
        <p:nvPicPr>
          <p:cNvPr id="13" name="Content Placeholder 12" descr="A graph with a line&#10;&#10;AI-generated content may be incorrect.">
            <a:extLst>
              <a:ext uri="{FF2B5EF4-FFF2-40B4-BE49-F238E27FC236}">
                <a16:creationId xmlns:a16="http://schemas.microsoft.com/office/drawing/2014/main" id="{F6491BED-F08D-93C8-AD65-69CDA95837B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2988" y="2829387"/>
            <a:ext cx="4895203" cy="3205826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186434-E767-E1DE-CCC5-F36C9985D1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809" y="1807942"/>
            <a:ext cx="4646602" cy="823912"/>
          </a:xfrm>
        </p:spPr>
        <p:txBody>
          <a:bodyPr/>
          <a:lstStyle/>
          <a:p>
            <a:r>
              <a:rPr lang="en-ES" dirty="0"/>
              <a:t>COEFICIENTES SILHOUTTE</a:t>
            </a:r>
          </a:p>
        </p:txBody>
      </p:sp>
      <p:pic>
        <p:nvPicPr>
          <p:cNvPr id="15" name="Content Placeholder 14" descr="A graph with red lines&#10;&#10;AI-generated content may be incorrect.">
            <a:extLst>
              <a:ext uri="{FF2B5EF4-FFF2-40B4-BE49-F238E27FC236}">
                <a16:creationId xmlns:a16="http://schemas.microsoft.com/office/drawing/2014/main" id="{D3E92887-D07F-4057-6CB7-4AA61C5F79C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4411" y="2829387"/>
            <a:ext cx="4834592" cy="3205826"/>
          </a:xfrm>
        </p:spPr>
      </p:pic>
    </p:spTree>
    <p:extLst>
      <p:ext uri="{BB962C8B-B14F-4D97-AF65-F5344CB8AC3E}">
        <p14:creationId xmlns:p14="http://schemas.microsoft.com/office/powerpoint/2010/main" val="22752620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3" name="Group 14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4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4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5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6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7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8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19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199" name="Rectangle 198">
            <a:extLst>
              <a:ext uri="{FF2B5EF4-FFF2-40B4-BE49-F238E27FC236}">
                <a16:creationId xmlns:a16="http://schemas.microsoft.com/office/drawing/2014/main" id="{CD614432-46FD-4B63-8194-64F233F941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1" name="Group 200">
            <a:extLst>
              <a:ext uri="{FF2B5EF4-FFF2-40B4-BE49-F238E27FC236}">
                <a16:creationId xmlns:a16="http://schemas.microsoft.com/office/drawing/2014/main" id="{57D43E06-E0E9-45FB-9DD8-4513BF040A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02" name="Rectangle 5">
              <a:extLst>
                <a:ext uri="{FF2B5EF4-FFF2-40B4-BE49-F238E27FC236}">
                  <a16:creationId xmlns:a16="http://schemas.microsoft.com/office/drawing/2014/main" id="{BC31D834-B127-4A66-A0A9-2956DB0766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3" name="Freeform 6">
              <a:extLst>
                <a:ext uri="{FF2B5EF4-FFF2-40B4-BE49-F238E27FC236}">
                  <a16:creationId xmlns:a16="http://schemas.microsoft.com/office/drawing/2014/main" id="{AEB45F0E-3639-41ED-99CC-CCA38D61D6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4" name="Freeform 7">
              <a:extLst>
                <a:ext uri="{FF2B5EF4-FFF2-40B4-BE49-F238E27FC236}">
                  <a16:creationId xmlns:a16="http://schemas.microsoft.com/office/drawing/2014/main" id="{5302B214-0D24-40CA-BFB4-CF38694B0DB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5" name="Rectangle 8">
              <a:extLst>
                <a:ext uri="{FF2B5EF4-FFF2-40B4-BE49-F238E27FC236}">
                  <a16:creationId xmlns:a16="http://schemas.microsoft.com/office/drawing/2014/main" id="{BB18DCBD-D74A-40C8-B325-B49FC52BA2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6" name="Freeform 9">
              <a:extLst>
                <a:ext uri="{FF2B5EF4-FFF2-40B4-BE49-F238E27FC236}">
                  <a16:creationId xmlns:a16="http://schemas.microsoft.com/office/drawing/2014/main" id="{02CFFDAE-C576-45A9-8D6F-3FF8F2EAF5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7" name="Freeform 10">
              <a:extLst>
                <a:ext uri="{FF2B5EF4-FFF2-40B4-BE49-F238E27FC236}">
                  <a16:creationId xmlns:a16="http://schemas.microsoft.com/office/drawing/2014/main" id="{382510FF-8736-4655-A749-972F90D8BA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8" name="Freeform 11">
              <a:extLst>
                <a:ext uri="{FF2B5EF4-FFF2-40B4-BE49-F238E27FC236}">
                  <a16:creationId xmlns:a16="http://schemas.microsoft.com/office/drawing/2014/main" id="{302B8B45-64D1-4E5D-BBCC-AB578EC646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09" name="Freeform 12">
              <a:extLst>
                <a:ext uri="{FF2B5EF4-FFF2-40B4-BE49-F238E27FC236}">
                  <a16:creationId xmlns:a16="http://schemas.microsoft.com/office/drawing/2014/main" id="{C63FCB23-1A4C-4B0E-991C-1E1AD04759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0" name="Freeform 13">
              <a:extLst>
                <a:ext uri="{FF2B5EF4-FFF2-40B4-BE49-F238E27FC236}">
                  <a16:creationId xmlns:a16="http://schemas.microsoft.com/office/drawing/2014/main" id="{49B472C6-502A-452F-857D-3007E75197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1" name="Freeform 14">
              <a:extLst>
                <a:ext uri="{FF2B5EF4-FFF2-40B4-BE49-F238E27FC236}">
                  <a16:creationId xmlns:a16="http://schemas.microsoft.com/office/drawing/2014/main" id="{1887487B-9617-48BB-BC6E-2E095DDB7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2" name="Freeform 15">
              <a:extLst>
                <a:ext uri="{FF2B5EF4-FFF2-40B4-BE49-F238E27FC236}">
                  <a16:creationId xmlns:a16="http://schemas.microsoft.com/office/drawing/2014/main" id="{8CCC40D8-3574-4709-B597-0C9EB8AC97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5C2DE696-C0F1-4470-AA20-1B185DFE05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4" name="Freeform 17">
              <a:extLst>
                <a:ext uri="{FF2B5EF4-FFF2-40B4-BE49-F238E27FC236}">
                  <a16:creationId xmlns:a16="http://schemas.microsoft.com/office/drawing/2014/main" id="{3044BF69-E88A-4FE6-A7C7-E6222C391B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5" name="Freeform 18">
              <a:extLst>
                <a:ext uri="{FF2B5EF4-FFF2-40B4-BE49-F238E27FC236}">
                  <a16:creationId xmlns:a16="http://schemas.microsoft.com/office/drawing/2014/main" id="{87F8C68F-552A-4831-87FC-D45485F782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6" name="Freeform 19">
              <a:extLst>
                <a:ext uri="{FF2B5EF4-FFF2-40B4-BE49-F238E27FC236}">
                  <a16:creationId xmlns:a16="http://schemas.microsoft.com/office/drawing/2014/main" id="{439F4E03-58CC-4C01-B28D-4B4B5A6CF5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7" name="Freeform 20">
              <a:extLst>
                <a:ext uri="{FF2B5EF4-FFF2-40B4-BE49-F238E27FC236}">
                  <a16:creationId xmlns:a16="http://schemas.microsoft.com/office/drawing/2014/main" id="{638B9EF8-62E2-409B-A243-493F3008A0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8" name="Freeform 21">
              <a:extLst>
                <a:ext uri="{FF2B5EF4-FFF2-40B4-BE49-F238E27FC236}">
                  <a16:creationId xmlns:a16="http://schemas.microsoft.com/office/drawing/2014/main" id="{BF251EFD-0032-41FD-A617-D4F06953E0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19" name="Freeform 22">
              <a:extLst>
                <a:ext uri="{FF2B5EF4-FFF2-40B4-BE49-F238E27FC236}">
                  <a16:creationId xmlns:a16="http://schemas.microsoft.com/office/drawing/2014/main" id="{3DF212F4-57CD-4E08-BC1F-CA81C516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0" name="Freeform 23">
              <a:extLst>
                <a:ext uri="{FF2B5EF4-FFF2-40B4-BE49-F238E27FC236}">
                  <a16:creationId xmlns:a16="http://schemas.microsoft.com/office/drawing/2014/main" id="{6C8506A9-98D5-4346-BA53-7BE67D7D03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1" name="Freeform 24">
              <a:extLst>
                <a:ext uri="{FF2B5EF4-FFF2-40B4-BE49-F238E27FC236}">
                  <a16:creationId xmlns:a16="http://schemas.microsoft.com/office/drawing/2014/main" id="{7D36D3DC-4B56-4591-B3CB-20F2A8E08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2" name="Freeform 25">
              <a:extLst>
                <a:ext uri="{FF2B5EF4-FFF2-40B4-BE49-F238E27FC236}">
                  <a16:creationId xmlns:a16="http://schemas.microsoft.com/office/drawing/2014/main" id="{19C17C52-3CF4-4CB1-93B0-D71E838B5C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3" name="Freeform 26">
              <a:extLst>
                <a:ext uri="{FF2B5EF4-FFF2-40B4-BE49-F238E27FC236}">
                  <a16:creationId xmlns:a16="http://schemas.microsoft.com/office/drawing/2014/main" id="{F723AE18-264F-4AA7-88D7-83570E3268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4" name="Freeform 27">
              <a:extLst>
                <a:ext uri="{FF2B5EF4-FFF2-40B4-BE49-F238E27FC236}">
                  <a16:creationId xmlns:a16="http://schemas.microsoft.com/office/drawing/2014/main" id="{4CCF1D1F-3F13-4891-8139-ADA1CD8DD8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5" name="Freeform 28">
              <a:extLst>
                <a:ext uri="{FF2B5EF4-FFF2-40B4-BE49-F238E27FC236}">
                  <a16:creationId xmlns:a16="http://schemas.microsoft.com/office/drawing/2014/main" id="{78BFA10C-74DF-41B4-8E08-50CC82B7A8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6" name="Freeform 29">
              <a:extLst>
                <a:ext uri="{FF2B5EF4-FFF2-40B4-BE49-F238E27FC236}">
                  <a16:creationId xmlns:a16="http://schemas.microsoft.com/office/drawing/2014/main" id="{DFCDD40B-D4BD-4091-9EE8-869FF64F0C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7" name="Freeform 30">
              <a:extLst>
                <a:ext uri="{FF2B5EF4-FFF2-40B4-BE49-F238E27FC236}">
                  <a16:creationId xmlns:a16="http://schemas.microsoft.com/office/drawing/2014/main" id="{C795EC66-071B-4C40-934A-C3AB55649B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8" name="Freeform 31">
              <a:extLst>
                <a:ext uri="{FF2B5EF4-FFF2-40B4-BE49-F238E27FC236}">
                  <a16:creationId xmlns:a16="http://schemas.microsoft.com/office/drawing/2014/main" id="{4DFDE558-A234-4BD5-A26C-99870882F60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29" name="Freeform 32">
              <a:extLst>
                <a:ext uri="{FF2B5EF4-FFF2-40B4-BE49-F238E27FC236}">
                  <a16:creationId xmlns:a16="http://schemas.microsoft.com/office/drawing/2014/main" id="{0A007A33-7683-48EB-9714-ADEDDC1DB3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0" name="Rectangle 33">
              <a:extLst>
                <a:ext uri="{FF2B5EF4-FFF2-40B4-BE49-F238E27FC236}">
                  <a16:creationId xmlns:a16="http://schemas.microsoft.com/office/drawing/2014/main" id="{EC290698-D471-4505-B43E-87EEFB3619E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1" name="Freeform 34">
              <a:extLst>
                <a:ext uri="{FF2B5EF4-FFF2-40B4-BE49-F238E27FC236}">
                  <a16:creationId xmlns:a16="http://schemas.microsoft.com/office/drawing/2014/main" id="{8B75059B-DDB3-4BDF-9AE6-D9A4A5ED43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2" name="Freeform 35">
              <a:extLst>
                <a:ext uri="{FF2B5EF4-FFF2-40B4-BE49-F238E27FC236}">
                  <a16:creationId xmlns:a16="http://schemas.microsoft.com/office/drawing/2014/main" id="{81B849DB-E967-4042-B061-AD30AB053F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3" name="Freeform 36">
              <a:extLst>
                <a:ext uri="{FF2B5EF4-FFF2-40B4-BE49-F238E27FC236}">
                  <a16:creationId xmlns:a16="http://schemas.microsoft.com/office/drawing/2014/main" id="{E8E1D58B-C2EE-4DAC-BC7D-ABC55F5C3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4" name="Freeform 37">
              <a:extLst>
                <a:ext uri="{FF2B5EF4-FFF2-40B4-BE49-F238E27FC236}">
                  <a16:creationId xmlns:a16="http://schemas.microsoft.com/office/drawing/2014/main" id="{7D867EE2-CC64-459F-B1FD-5770B0C858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5" name="Freeform 38">
              <a:extLst>
                <a:ext uri="{FF2B5EF4-FFF2-40B4-BE49-F238E27FC236}">
                  <a16:creationId xmlns:a16="http://schemas.microsoft.com/office/drawing/2014/main" id="{96DBF1BF-0F1A-4646-B493-2C210BF919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6" name="Freeform 39">
              <a:extLst>
                <a:ext uri="{FF2B5EF4-FFF2-40B4-BE49-F238E27FC236}">
                  <a16:creationId xmlns:a16="http://schemas.microsoft.com/office/drawing/2014/main" id="{C14EBC57-DC59-4BAB-BFEF-5E2A172024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7" name="Freeform 40">
              <a:extLst>
                <a:ext uri="{FF2B5EF4-FFF2-40B4-BE49-F238E27FC236}">
                  <a16:creationId xmlns:a16="http://schemas.microsoft.com/office/drawing/2014/main" id="{05A2794A-7B60-4B1F-B43C-C08F51C667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8" name="Freeform 41">
              <a:extLst>
                <a:ext uri="{FF2B5EF4-FFF2-40B4-BE49-F238E27FC236}">
                  <a16:creationId xmlns:a16="http://schemas.microsoft.com/office/drawing/2014/main" id="{3394CF13-32C3-4BE9-AA6D-DF8F82534C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39" name="Freeform 42">
              <a:extLst>
                <a:ext uri="{FF2B5EF4-FFF2-40B4-BE49-F238E27FC236}">
                  <a16:creationId xmlns:a16="http://schemas.microsoft.com/office/drawing/2014/main" id="{2E4C0BA3-1B29-4D8C-9E6E-CDAFF7C957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0" name="Freeform 43">
              <a:extLst>
                <a:ext uri="{FF2B5EF4-FFF2-40B4-BE49-F238E27FC236}">
                  <a16:creationId xmlns:a16="http://schemas.microsoft.com/office/drawing/2014/main" id="{A8623A34-11DB-4490-AF5D-26513AD500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1" name="Freeform 44">
              <a:extLst>
                <a:ext uri="{FF2B5EF4-FFF2-40B4-BE49-F238E27FC236}">
                  <a16:creationId xmlns:a16="http://schemas.microsoft.com/office/drawing/2014/main" id="{AA01C5BF-55D0-406B-9447-9E6323AB46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2" name="Rectangle 45">
              <a:extLst>
                <a:ext uri="{FF2B5EF4-FFF2-40B4-BE49-F238E27FC236}">
                  <a16:creationId xmlns:a16="http://schemas.microsoft.com/office/drawing/2014/main" id="{592233FB-D11D-40BB-B825-D67497779C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3" name="Freeform 46">
              <a:extLst>
                <a:ext uri="{FF2B5EF4-FFF2-40B4-BE49-F238E27FC236}">
                  <a16:creationId xmlns:a16="http://schemas.microsoft.com/office/drawing/2014/main" id="{3FD97EB1-F159-4021-B498-18ED5AD95D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4" name="Freeform 47">
              <a:extLst>
                <a:ext uri="{FF2B5EF4-FFF2-40B4-BE49-F238E27FC236}">
                  <a16:creationId xmlns:a16="http://schemas.microsoft.com/office/drawing/2014/main" id="{663683DC-3029-493D-AC2E-B6475D4CAA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5" name="Freeform 48">
              <a:extLst>
                <a:ext uri="{FF2B5EF4-FFF2-40B4-BE49-F238E27FC236}">
                  <a16:creationId xmlns:a16="http://schemas.microsoft.com/office/drawing/2014/main" id="{B8D533F2-4DD0-47E4-B6F4-FE1DC5257F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6" name="Freeform 49">
              <a:extLst>
                <a:ext uri="{FF2B5EF4-FFF2-40B4-BE49-F238E27FC236}">
                  <a16:creationId xmlns:a16="http://schemas.microsoft.com/office/drawing/2014/main" id="{ECD96B65-7D14-4D80-A430-882ADD9B38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7" name="Freeform 50">
              <a:extLst>
                <a:ext uri="{FF2B5EF4-FFF2-40B4-BE49-F238E27FC236}">
                  <a16:creationId xmlns:a16="http://schemas.microsoft.com/office/drawing/2014/main" id="{7CF501C3-E940-4890-B417-54DB8EB62C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8" name="Freeform 51">
              <a:extLst>
                <a:ext uri="{FF2B5EF4-FFF2-40B4-BE49-F238E27FC236}">
                  <a16:creationId xmlns:a16="http://schemas.microsoft.com/office/drawing/2014/main" id="{DDDA19B3-D841-4B23-A0DA-8CDD36BFFB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49" name="Freeform 52">
              <a:extLst>
                <a:ext uri="{FF2B5EF4-FFF2-40B4-BE49-F238E27FC236}">
                  <a16:creationId xmlns:a16="http://schemas.microsoft.com/office/drawing/2014/main" id="{1AE5B2C0-5A75-4732-9DC8-EC0562E338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0" name="Freeform 53">
              <a:extLst>
                <a:ext uri="{FF2B5EF4-FFF2-40B4-BE49-F238E27FC236}">
                  <a16:creationId xmlns:a16="http://schemas.microsoft.com/office/drawing/2014/main" id="{BBDD5730-79D7-4521-BC7B-26C613C92A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1" name="Freeform 54">
              <a:extLst>
                <a:ext uri="{FF2B5EF4-FFF2-40B4-BE49-F238E27FC236}">
                  <a16:creationId xmlns:a16="http://schemas.microsoft.com/office/drawing/2014/main" id="{9A5C68A3-07A7-49FF-B29A-04E350105B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2" name="Freeform 55">
              <a:extLst>
                <a:ext uri="{FF2B5EF4-FFF2-40B4-BE49-F238E27FC236}">
                  <a16:creationId xmlns:a16="http://schemas.microsoft.com/office/drawing/2014/main" id="{E615EBAF-955F-4294-99EB-922C7A4000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3" name="Freeform 56">
              <a:extLst>
                <a:ext uri="{FF2B5EF4-FFF2-40B4-BE49-F238E27FC236}">
                  <a16:creationId xmlns:a16="http://schemas.microsoft.com/office/drawing/2014/main" id="{B1592F83-EF32-4C0A-993A-2B6AC8186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4" name="Freeform 57">
              <a:extLst>
                <a:ext uri="{FF2B5EF4-FFF2-40B4-BE49-F238E27FC236}">
                  <a16:creationId xmlns:a16="http://schemas.microsoft.com/office/drawing/2014/main" id="{F1C4D2B1-55D6-4040-AE4D-F7C5D326FC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255" name="Freeform 58">
              <a:extLst>
                <a:ext uri="{FF2B5EF4-FFF2-40B4-BE49-F238E27FC236}">
                  <a16:creationId xmlns:a16="http://schemas.microsoft.com/office/drawing/2014/main" id="{DC7DBDFF-6BF3-41F0-A002-44B913CDC9C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pic>
        <p:nvPicPr>
          <p:cNvPr id="257" name="Picture 2">
            <a:extLst>
              <a:ext uri="{FF2B5EF4-FFF2-40B4-BE49-F238E27FC236}">
                <a16:creationId xmlns:a16="http://schemas.microsoft.com/office/drawing/2014/main" id="{0B0BC616-AF73-491B-AACB-A8C3A548B6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C6EE7BE-A11B-49EF-2122-BC5B211AF7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0306" y="503682"/>
            <a:ext cx="4966332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Partitional clustering – silhoutte scores</a:t>
            </a:r>
          </a:p>
        </p:txBody>
      </p:sp>
      <p:sp useBgFill="1">
        <p:nvSpPr>
          <p:cNvPr id="259" name="Round Diagonal Corner Rectangle 6">
            <a:extLst>
              <a:ext uri="{FF2B5EF4-FFF2-40B4-BE49-F238E27FC236}">
                <a16:creationId xmlns:a16="http://schemas.microsoft.com/office/drawing/2014/main" id="{7C914900-562F-42A1-9E63-CD117E0CA0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64" descr="A graph of a graph&#10;&#10;AI-generated content may be incorrect.">
            <a:extLst>
              <a:ext uri="{FF2B5EF4-FFF2-40B4-BE49-F238E27FC236}">
                <a16:creationId xmlns:a16="http://schemas.microsoft.com/office/drawing/2014/main" id="{3E80CDBF-0ABD-280E-81AD-CE17AC509F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930" y="1141368"/>
            <a:ext cx="4476416" cy="4567773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EE5AFC27-1A6F-9D6F-8B94-D89A882C2F7A}"/>
              </a:ext>
            </a:extLst>
          </p:cNvPr>
          <p:cNvSpPr txBox="1"/>
          <p:nvPr/>
        </p:nvSpPr>
        <p:spPr>
          <a:xfrm>
            <a:off x="6386945" y="2900363"/>
            <a:ext cx="5069693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>
                <a:solidFill>
                  <a:schemeClr val="bg1"/>
                </a:solidFill>
              </a:rPr>
              <a:t>Valores positivos en casi su totalidad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>
                <a:solidFill>
                  <a:schemeClr val="bg1"/>
                </a:solidFill>
              </a:rPr>
              <a:t>Bandas relativamente anchas y compactas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>
                <a:solidFill>
                  <a:schemeClr val="bg1"/>
                </a:solidFill>
              </a:rPr>
              <a:t>El Segundo cluster </a:t>
            </a:r>
            <a:r>
              <a:rPr lang="en-GB" sz="2400" dirty="0" err="1">
                <a:solidFill>
                  <a:schemeClr val="bg1"/>
                </a:solidFill>
              </a:rPr>
              <a:t>recoge</a:t>
            </a:r>
            <a:r>
              <a:rPr lang="en-GB" sz="2400" dirty="0">
                <a:solidFill>
                  <a:schemeClr val="bg1"/>
                </a:solidFill>
              </a:rPr>
              <a:t> la </a:t>
            </a:r>
            <a:r>
              <a:rPr lang="en-GB" sz="2400" dirty="0" err="1">
                <a:solidFill>
                  <a:schemeClr val="bg1"/>
                </a:solidFill>
              </a:rPr>
              <a:t>mayoría</a:t>
            </a:r>
            <a:r>
              <a:rPr lang="en-GB" sz="2400" dirty="0">
                <a:solidFill>
                  <a:schemeClr val="bg1"/>
                </a:solidFill>
              </a:rPr>
              <a:t> de </a:t>
            </a:r>
            <a:r>
              <a:rPr lang="en-GB" sz="2400" dirty="0" err="1">
                <a:solidFill>
                  <a:schemeClr val="bg1"/>
                </a:solidFill>
              </a:rPr>
              <a:t>los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datos</a:t>
            </a: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bg1"/>
                </a:solidFill>
              </a:rPr>
              <a:t>Coeficientes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bajos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pero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positivos</a:t>
            </a:r>
            <a:r>
              <a:rPr lang="en-GB" sz="2400" dirty="0">
                <a:solidFill>
                  <a:schemeClr val="bg1"/>
                </a:solidFill>
              </a:rPr>
              <a:t>, </a:t>
            </a:r>
            <a:r>
              <a:rPr lang="en-GB" sz="2400" dirty="0" err="1">
                <a:solidFill>
                  <a:schemeClr val="bg1"/>
                </a:solidFill>
              </a:rPr>
              <a:t>propios</a:t>
            </a:r>
            <a:r>
              <a:rPr lang="en-GB" sz="2400" dirty="0">
                <a:solidFill>
                  <a:schemeClr val="bg1"/>
                </a:solidFill>
              </a:rPr>
              <a:t> de </a:t>
            </a:r>
            <a:r>
              <a:rPr lang="en-GB" sz="2400" dirty="0" err="1">
                <a:solidFill>
                  <a:schemeClr val="bg1"/>
                </a:solidFill>
              </a:rPr>
              <a:t>datos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Socioeconómicos</a:t>
            </a:r>
            <a:endParaRPr lang="en-GB" sz="2400" dirty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bg1"/>
                </a:solidFill>
              </a:rPr>
              <a:t>Refuerzan</a:t>
            </a:r>
            <a:r>
              <a:rPr lang="en-GB" sz="2400" dirty="0">
                <a:solidFill>
                  <a:schemeClr val="bg1"/>
                </a:solidFill>
              </a:rPr>
              <a:t> la </a:t>
            </a:r>
            <a:r>
              <a:rPr lang="en-GB" sz="2400" dirty="0" err="1">
                <a:solidFill>
                  <a:schemeClr val="bg1"/>
                </a:solidFill>
              </a:rPr>
              <a:t>elección</a:t>
            </a:r>
            <a:r>
              <a:rPr lang="en-GB" sz="2400" dirty="0">
                <a:solidFill>
                  <a:schemeClr val="bg1"/>
                </a:solidFill>
              </a:rPr>
              <a:t> de k = 3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E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30598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FB089-0DF3-FD1E-A088-8921E772B1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PARTITIONAL CLUSTERING – Clustering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0293B-3E42-2E27-02EF-6139969163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ES"/>
          </a:p>
        </p:txBody>
      </p:sp>
    </p:spTree>
    <p:extLst>
      <p:ext uri="{BB962C8B-B14F-4D97-AF65-F5344CB8AC3E}">
        <p14:creationId xmlns:p14="http://schemas.microsoft.com/office/powerpoint/2010/main" val="19297188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37B4F1-2F96-8DD3-1F64-45391DCCD0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7" name="Picture 2">
            <a:extLst>
              <a:ext uri="{FF2B5EF4-FFF2-40B4-BE49-F238E27FC236}">
                <a16:creationId xmlns:a16="http://schemas.microsoft.com/office/drawing/2014/main" id="{9EB19A0D-88ED-4EC7-B012-FDA45662F2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109" name="Group 4108">
            <a:extLst>
              <a:ext uri="{FF2B5EF4-FFF2-40B4-BE49-F238E27FC236}">
                <a16:creationId xmlns:a16="http://schemas.microsoft.com/office/drawing/2014/main" id="{039C885C-7507-48BC-8DA5-9B9A8A3B29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4110" name="Rectangle 5">
              <a:extLst>
                <a:ext uri="{FF2B5EF4-FFF2-40B4-BE49-F238E27FC236}">
                  <a16:creationId xmlns:a16="http://schemas.microsoft.com/office/drawing/2014/main" id="{80315E80-D09C-4AAC-A1AA-6416ADD0A7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1" name="Freeform 6">
              <a:extLst>
                <a:ext uri="{FF2B5EF4-FFF2-40B4-BE49-F238E27FC236}">
                  <a16:creationId xmlns:a16="http://schemas.microsoft.com/office/drawing/2014/main" id="{464D5536-A035-4505-AF73-4F7CAE4882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2" name="Freeform 7">
              <a:extLst>
                <a:ext uri="{FF2B5EF4-FFF2-40B4-BE49-F238E27FC236}">
                  <a16:creationId xmlns:a16="http://schemas.microsoft.com/office/drawing/2014/main" id="{81218E36-F40D-459F-A201-0A62E0FA57A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3" name="Rectangle 8">
              <a:extLst>
                <a:ext uri="{FF2B5EF4-FFF2-40B4-BE49-F238E27FC236}">
                  <a16:creationId xmlns:a16="http://schemas.microsoft.com/office/drawing/2014/main" id="{5B53825A-3A84-4E26-A19D-A61548B6A5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4" name="Freeform 9">
              <a:extLst>
                <a:ext uri="{FF2B5EF4-FFF2-40B4-BE49-F238E27FC236}">
                  <a16:creationId xmlns:a16="http://schemas.microsoft.com/office/drawing/2014/main" id="{AD90489C-7868-4D44-828E-5BD078E107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5" name="Freeform 10">
              <a:extLst>
                <a:ext uri="{FF2B5EF4-FFF2-40B4-BE49-F238E27FC236}">
                  <a16:creationId xmlns:a16="http://schemas.microsoft.com/office/drawing/2014/main" id="{98ED0810-C456-43E0-A430-4BF3E84BB3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6" name="Freeform 11">
              <a:extLst>
                <a:ext uri="{FF2B5EF4-FFF2-40B4-BE49-F238E27FC236}">
                  <a16:creationId xmlns:a16="http://schemas.microsoft.com/office/drawing/2014/main" id="{E5A0D863-274E-498B-A757-EE462B7CFC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7" name="Freeform 12">
              <a:extLst>
                <a:ext uri="{FF2B5EF4-FFF2-40B4-BE49-F238E27FC236}">
                  <a16:creationId xmlns:a16="http://schemas.microsoft.com/office/drawing/2014/main" id="{B7819E45-002E-4BE7-9D91-AF82D37762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8" name="Freeform 13">
              <a:extLst>
                <a:ext uri="{FF2B5EF4-FFF2-40B4-BE49-F238E27FC236}">
                  <a16:creationId xmlns:a16="http://schemas.microsoft.com/office/drawing/2014/main" id="{8B2A702D-53E8-4674-87E0-CA1F7E5627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19" name="Freeform 14">
              <a:extLst>
                <a:ext uri="{FF2B5EF4-FFF2-40B4-BE49-F238E27FC236}">
                  <a16:creationId xmlns:a16="http://schemas.microsoft.com/office/drawing/2014/main" id="{451CEEF2-55A9-4CDF-BB69-2D07031F0D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0" name="Freeform 15">
              <a:extLst>
                <a:ext uri="{FF2B5EF4-FFF2-40B4-BE49-F238E27FC236}">
                  <a16:creationId xmlns:a16="http://schemas.microsoft.com/office/drawing/2014/main" id="{DCEC5350-68CD-460C-999B-A6055EA506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1" name="Freeform 16">
              <a:extLst>
                <a:ext uri="{FF2B5EF4-FFF2-40B4-BE49-F238E27FC236}">
                  <a16:creationId xmlns:a16="http://schemas.microsoft.com/office/drawing/2014/main" id="{26945734-B592-423F-BCF3-8ED9227467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2" name="Freeform 17">
              <a:extLst>
                <a:ext uri="{FF2B5EF4-FFF2-40B4-BE49-F238E27FC236}">
                  <a16:creationId xmlns:a16="http://schemas.microsoft.com/office/drawing/2014/main" id="{D6FF6791-D332-4D35-90E0-42011DF40C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3" name="Freeform 18">
              <a:extLst>
                <a:ext uri="{FF2B5EF4-FFF2-40B4-BE49-F238E27FC236}">
                  <a16:creationId xmlns:a16="http://schemas.microsoft.com/office/drawing/2014/main" id="{B1ED9C0C-0AD0-4F60-BB85-02B00AFE760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4" name="Freeform 19">
              <a:extLst>
                <a:ext uri="{FF2B5EF4-FFF2-40B4-BE49-F238E27FC236}">
                  <a16:creationId xmlns:a16="http://schemas.microsoft.com/office/drawing/2014/main" id="{E202B26B-3FB3-4127-9295-F6E24A75ED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5" name="Freeform 20">
              <a:extLst>
                <a:ext uri="{FF2B5EF4-FFF2-40B4-BE49-F238E27FC236}">
                  <a16:creationId xmlns:a16="http://schemas.microsoft.com/office/drawing/2014/main" id="{A9B0C70B-3686-4190-8592-736E11AB4D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6" name="Freeform 21">
              <a:extLst>
                <a:ext uri="{FF2B5EF4-FFF2-40B4-BE49-F238E27FC236}">
                  <a16:creationId xmlns:a16="http://schemas.microsoft.com/office/drawing/2014/main" id="{3DCD01FB-20E8-42C3-AFE9-DFD3F426A1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7" name="Freeform 22">
              <a:extLst>
                <a:ext uri="{FF2B5EF4-FFF2-40B4-BE49-F238E27FC236}">
                  <a16:creationId xmlns:a16="http://schemas.microsoft.com/office/drawing/2014/main" id="{E18D3AEB-E104-4243-893A-880F9A3C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8" name="Freeform 23">
              <a:extLst>
                <a:ext uri="{FF2B5EF4-FFF2-40B4-BE49-F238E27FC236}">
                  <a16:creationId xmlns:a16="http://schemas.microsoft.com/office/drawing/2014/main" id="{25B79020-576E-46E2-BDDD-3D93C9DD53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29" name="Freeform 24">
              <a:extLst>
                <a:ext uri="{FF2B5EF4-FFF2-40B4-BE49-F238E27FC236}">
                  <a16:creationId xmlns:a16="http://schemas.microsoft.com/office/drawing/2014/main" id="{F9BE123C-99CB-4F9F-B6AD-D78B410111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0" name="Freeform 25">
              <a:extLst>
                <a:ext uri="{FF2B5EF4-FFF2-40B4-BE49-F238E27FC236}">
                  <a16:creationId xmlns:a16="http://schemas.microsoft.com/office/drawing/2014/main" id="{2652409A-0FBC-471C-8070-735AA2D18C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1" name="Freeform 26">
              <a:extLst>
                <a:ext uri="{FF2B5EF4-FFF2-40B4-BE49-F238E27FC236}">
                  <a16:creationId xmlns:a16="http://schemas.microsoft.com/office/drawing/2014/main" id="{A7B0AC30-BECB-435E-B184-5893DAF4CF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2" name="Freeform 27">
              <a:extLst>
                <a:ext uri="{FF2B5EF4-FFF2-40B4-BE49-F238E27FC236}">
                  <a16:creationId xmlns:a16="http://schemas.microsoft.com/office/drawing/2014/main" id="{209F3AA3-0D92-49EA-8E9E-E851935910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3" name="Freeform 28">
              <a:extLst>
                <a:ext uri="{FF2B5EF4-FFF2-40B4-BE49-F238E27FC236}">
                  <a16:creationId xmlns:a16="http://schemas.microsoft.com/office/drawing/2014/main" id="{96C003E9-8BC2-48CC-ABF7-540233FDB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4" name="Freeform 29">
              <a:extLst>
                <a:ext uri="{FF2B5EF4-FFF2-40B4-BE49-F238E27FC236}">
                  <a16:creationId xmlns:a16="http://schemas.microsoft.com/office/drawing/2014/main" id="{13BDD8BA-D378-486C-AAC9-F4BC3E85607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5" name="Freeform 30">
              <a:extLst>
                <a:ext uri="{FF2B5EF4-FFF2-40B4-BE49-F238E27FC236}">
                  <a16:creationId xmlns:a16="http://schemas.microsoft.com/office/drawing/2014/main" id="{04C38930-9B92-429B-915A-D0198D6ACD1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6" name="Freeform 31">
              <a:extLst>
                <a:ext uri="{FF2B5EF4-FFF2-40B4-BE49-F238E27FC236}">
                  <a16:creationId xmlns:a16="http://schemas.microsoft.com/office/drawing/2014/main" id="{32660743-42C8-4FFB-A77B-66678E1E1B3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7" name="Freeform 32">
              <a:extLst>
                <a:ext uri="{FF2B5EF4-FFF2-40B4-BE49-F238E27FC236}">
                  <a16:creationId xmlns:a16="http://schemas.microsoft.com/office/drawing/2014/main" id="{6B242301-66B7-4876-B23A-1B97410A55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8" name="Rectangle 33">
              <a:extLst>
                <a:ext uri="{FF2B5EF4-FFF2-40B4-BE49-F238E27FC236}">
                  <a16:creationId xmlns:a16="http://schemas.microsoft.com/office/drawing/2014/main" id="{B05C5127-C481-4571-9E17-90305CA0A9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39" name="Freeform 34">
              <a:extLst>
                <a:ext uri="{FF2B5EF4-FFF2-40B4-BE49-F238E27FC236}">
                  <a16:creationId xmlns:a16="http://schemas.microsoft.com/office/drawing/2014/main" id="{BC0F1F06-EBE2-4919-A902-A503E384D26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0" name="Freeform 35">
              <a:extLst>
                <a:ext uri="{FF2B5EF4-FFF2-40B4-BE49-F238E27FC236}">
                  <a16:creationId xmlns:a16="http://schemas.microsoft.com/office/drawing/2014/main" id="{2B2E1C8D-A953-4AED-8346-C34CFE3BE3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1" name="Freeform 36">
              <a:extLst>
                <a:ext uri="{FF2B5EF4-FFF2-40B4-BE49-F238E27FC236}">
                  <a16:creationId xmlns:a16="http://schemas.microsoft.com/office/drawing/2014/main" id="{8F150D6E-EB09-41AD-93BE-BF543BE365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2" name="Freeform 37">
              <a:extLst>
                <a:ext uri="{FF2B5EF4-FFF2-40B4-BE49-F238E27FC236}">
                  <a16:creationId xmlns:a16="http://schemas.microsoft.com/office/drawing/2014/main" id="{AE3633FE-8FF6-4FC3-8422-483E7FAEDE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3" name="Freeform 38">
              <a:extLst>
                <a:ext uri="{FF2B5EF4-FFF2-40B4-BE49-F238E27FC236}">
                  <a16:creationId xmlns:a16="http://schemas.microsoft.com/office/drawing/2014/main" id="{D233BC09-3785-4EA9-A80F-699EABFCD8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4" name="Freeform 39">
              <a:extLst>
                <a:ext uri="{FF2B5EF4-FFF2-40B4-BE49-F238E27FC236}">
                  <a16:creationId xmlns:a16="http://schemas.microsoft.com/office/drawing/2014/main" id="{DEFAAC70-9A33-41C4-9960-80B056E47F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5" name="Freeform 40">
              <a:extLst>
                <a:ext uri="{FF2B5EF4-FFF2-40B4-BE49-F238E27FC236}">
                  <a16:creationId xmlns:a16="http://schemas.microsoft.com/office/drawing/2014/main" id="{FE1B6380-FA49-4E35-B2EB-BC1D322A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6" name="Freeform 41">
              <a:extLst>
                <a:ext uri="{FF2B5EF4-FFF2-40B4-BE49-F238E27FC236}">
                  <a16:creationId xmlns:a16="http://schemas.microsoft.com/office/drawing/2014/main" id="{F578AFE9-69B9-4FE3-A349-4640D49A58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7" name="Freeform 42">
              <a:extLst>
                <a:ext uri="{FF2B5EF4-FFF2-40B4-BE49-F238E27FC236}">
                  <a16:creationId xmlns:a16="http://schemas.microsoft.com/office/drawing/2014/main" id="{49C01CF4-73AC-40B8-8AA5-60072CBB34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8" name="Freeform 43">
              <a:extLst>
                <a:ext uri="{FF2B5EF4-FFF2-40B4-BE49-F238E27FC236}">
                  <a16:creationId xmlns:a16="http://schemas.microsoft.com/office/drawing/2014/main" id="{B4DA1C3D-282A-4010-9263-E2F62D7954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49" name="Freeform 44">
              <a:extLst>
                <a:ext uri="{FF2B5EF4-FFF2-40B4-BE49-F238E27FC236}">
                  <a16:creationId xmlns:a16="http://schemas.microsoft.com/office/drawing/2014/main" id="{52475A43-7A28-4A0F-BA58-C070BB882B6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0" name="Rectangle 45">
              <a:extLst>
                <a:ext uri="{FF2B5EF4-FFF2-40B4-BE49-F238E27FC236}">
                  <a16:creationId xmlns:a16="http://schemas.microsoft.com/office/drawing/2014/main" id="{0C7241CC-AC61-4580-A46E-C217B329EB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1" name="Freeform 46">
              <a:extLst>
                <a:ext uri="{FF2B5EF4-FFF2-40B4-BE49-F238E27FC236}">
                  <a16:creationId xmlns:a16="http://schemas.microsoft.com/office/drawing/2014/main" id="{584FF8AA-E75D-483B-A344-7022541CF8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2" name="Freeform 47">
              <a:extLst>
                <a:ext uri="{FF2B5EF4-FFF2-40B4-BE49-F238E27FC236}">
                  <a16:creationId xmlns:a16="http://schemas.microsoft.com/office/drawing/2014/main" id="{AFF0ABD2-8247-432E-9F13-CCB7D0E620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3" name="Freeform 48">
              <a:extLst>
                <a:ext uri="{FF2B5EF4-FFF2-40B4-BE49-F238E27FC236}">
                  <a16:creationId xmlns:a16="http://schemas.microsoft.com/office/drawing/2014/main" id="{8779D639-A8BE-46A3-BF82-B0498C363B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4" name="Freeform 49">
              <a:extLst>
                <a:ext uri="{FF2B5EF4-FFF2-40B4-BE49-F238E27FC236}">
                  <a16:creationId xmlns:a16="http://schemas.microsoft.com/office/drawing/2014/main" id="{62C75AD3-B601-4AB8-A449-C0375B263A5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5" name="Freeform 50">
              <a:extLst>
                <a:ext uri="{FF2B5EF4-FFF2-40B4-BE49-F238E27FC236}">
                  <a16:creationId xmlns:a16="http://schemas.microsoft.com/office/drawing/2014/main" id="{7CEBAD4A-BB32-451F-B1E1-48D6F52EBD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6" name="Freeform 51">
              <a:extLst>
                <a:ext uri="{FF2B5EF4-FFF2-40B4-BE49-F238E27FC236}">
                  <a16:creationId xmlns:a16="http://schemas.microsoft.com/office/drawing/2014/main" id="{9EA19F7F-29F8-4DF4-AB9B-C4D507FA7C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7" name="Freeform 52">
              <a:extLst>
                <a:ext uri="{FF2B5EF4-FFF2-40B4-BE49-F238E27FC236}">
                  <a16:creationId xmlns:a16="http://schemas.microsoft.com/office/drawing/2014/main" id="{9A6E14CB-BA29-40ED-B9E1-9AF554AFDE3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8" name="Freeform 53">
              <a:extLst>
                <a:ext uri="{FF2B5EF4-FFF2-40B4-BE49-F238E27FC236}">
                  <a16:creationId xmlns:a16="http://schemas.microsoft.com/office/drawing/2014/main" id="{384A67CA-9AF3-4473-9BC7-2C48C43261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59" name="Freeform 54">
              <a:extLst>
                <a:ext uri="{FF2B5EF4-FFF2-40B4-BE49-F238E27FC236}">
                  <a16:creationId xmlns:a16="http://schemas.microsoft.com/office/drawing/2014/main" id="{9DE1AF00-9D03-4DFB-B862-C86659628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0" name="Freeform 55">
              <a:extLst>
                <a:ext uri="{FF2B5EF4-FFF2-40B4-BE49-F238E27FC236}">
                  <a16:creationId xmlns:a16="http://schemas.microsoft.com/office/drawing/2014/main" id="{03D15E32-C507-4B36-B9AB-BD0A1AEBD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1" name="Freeform 56">
              <a:extLst>
                <a:ext uri="{FF2B5EF4-FFF2-40B4-BE49-F238E27FC236}">
                  <a16:creationId xmlns:a16="http://schemas.microsoft.com/office/drawing/2014/main" id="{978B3024-1C05-4858-A919-0ABF75EF71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2" name="Freeform 57">
              <a:extLst>
                <a:ext uri="{FF2B5EF4-FFF2-40B4-BE49-F238E27FC236}">
                  <a16:creationId xmlns:a16="http://schemas.microsoft.com/office/drawing/2014/main" id="{04B0C1D6-8B63-4D35-83C5-5D4331190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  <p:sp>
          <p:nvSpPr>
            <p:cNvPr id="4163" name="Freeform 58">
              <a:extLst>
                <a:ext uri="{FF2B5EF4-FFF2-40B4-BE49-F238E27FC236}">
                  <a16:creationId xmlns:a16="http://schemas.microsoft.com/office/drawing/2014/main" id="{C0409678-BF82-43B2-8F95-46A5A0E186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0B728BB8-642B-637D-C60E-046BBADA4E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0500" y="448260"/>
            <a:ext cx="3734941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DBSCAN</a:t>
            </a:r>
            <a:br>
              <a:rPr lang="en-US" sz="4800" dirty="0"/>
            </a:br>
            <a:endParaRPr lang="en-US" sz="4800" dirty="0"/>
          </a:p>
        </p:txBody>
      </p:sp>
      <p:sp>
        <p:nvSpPr>
          <p:cNvPr id="4165" name="Round Diagonal Corner Rectangle 6">
            <a:extLst>
              <a:ext uri="{FF2B5EF4-FFF2-40B4-BE49-F238E27FC236}">
                <a16:creationId xmlns:a16="http://schemas.microsoft.com/office/drawing/2014/main" id="{E6A49086-297C-45EA-8090-994D86666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5999" y="808057"/>
            <a:ext cx="5286376" cy="5234394"/>
          </a:xfrm>
          <a:prstGeom prst="round2DiagRect">
            <a:avLst>
              <a:gd name="adj1" fmla="val 6185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F37B36EE-CF74-4484-4034-D41F4FBEB8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65756" y="977767"/>
            <a:ext cx="4052284" cy="24516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>
            <a:extLst>
              <a:ext uri="{FF2B5EF4-FFF2-40B4-BE49-F238E27FC236}">
                <a16:creationId xmlns:a16="http://schemas.microsoft.com/office/drawing/2014/main" id="{119CE364-9BA2-E1C5-6CCE-99DB15E03F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546661" y="3507550"/>
            <a:ext cx="4131591" cy="24376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8EBA23F-8F89-E720-9F6F-1364F28807C3}"/>
              </a:ext>
            </a:extLst>
          </p:cNvPr>
          <p:cNvSpPr txBox="1"/>
          <p:nvPr/>
        </p:nvSpPr>
        <p:spPr>
          <a:xfrm>
            <a:off x="857250" y="2320185"/>
            <a:ext cx="5069693" cy="3416320"/>
          </a:xfrm>
          <a:prstGeom prst="rect">
            <a:avLst/>
          </a:prstGeom>
          <a:solidFill>
            <a:schemeClr val="bg2">
              <a:alpha val="72690"/>
            </a:schemeClr>
          </a:solidFill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Parámetros eps y min_samples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Evaluación preliminar sobre un rango de valores para determinar min_samples fijo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/>
              <a:t>E</a:t>
            </a:r>
            <a:r>
              <a:rPr lang="en-ES" sz="2400" dirty="0"/>
              <a:t>ntre 5 y 2*d (d = dimensionalidad de los datos)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ES" sz="2400" dirty="0"/>
              <a:t>Se eligió min_samples = 7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sz="2400" dirty="0"/>
              <a:t>N</a:t>
            </a:r>
            <a:r>
              <a:rPr lang="en-ES" sz="2400" dirty="0"/>
              <a:t>úmero de clusters razonable y estable</a:t>
            </a:r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32760584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EE914D-4874-AB19-76E4-9A7F99E2F9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ES" dirty="0"/>
              <a:t>DBSCAN – REGLA DEL “CODO”</a:t>
            </a:r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F0456E1-3DB0-8BC7-F41D-F8A16A2F6A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150731" y="2249487"/>
            <a:ext cx="4670593" cy="3549650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1A9F4C-76B4-263A-20BC-3A8D2AD352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6727" y="2249487"/>
            <a:ext cx="4710683" cy="3541714"/>
          </a:xfrm>
        </p:spPr>
        <p:txBody>
          <a:bodyPr>
            <a:normAutofit/>
          </a:bodyPr>
          <a:lstStyle/>
          <a:p>
            <a:r>
              <a:rPr lang="en-ES" dirty="0"/>
              <a:t>Buscamos los valores en los que cambia el crecimiento lento a drástico</a:t>
            </a:r>
          </a:p>
          <a:p>
            <a:r>
              <a:rPr lang="en-ES" dirty="0"/>
              <a:t>Rango entre 0.6-1.2</a:t>
            </a:r>
          </a:p>
          <a:p>
            <a:pPr marL="0" indent="0">
              <a:buNone/>
            </a:pPr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644294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1974953-0A14-9A72-3222-BB08ED5FB3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812" y="698298"/>
            <a:ext cx="9905998" cy="1478570"/>
          </a:xfrm>
        </p:spPr>
        <p:txBody>
          <a:bodyPr/>
          <a:lstStyle/>
          <a:p>
            <a:pPr algn="ctr"/>
            <a:r>
              <a:rPr lang="es-ES" dirty="0"/>
              <a:t>ÍNDICE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3CDDFC-F9C2-9D87-2433-9EAF2640E2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1461" y="2224939"/>
            <a:ext cx="9905999" cy="3541714"/>
          </a:xfrm>
        </p:spPr>
        <p:txBody>
          <a:bodyPr>
            <a:normAutofit fontScale="92500" lnSpcReduction="10000"/>
          </a:bodyPr>
          <a:lstStyle/>
          <a:p>
            <a:pPr marL="457200" indent="-457200">
              <a:buAutoNum type="arabicPeriod"/>
            </a:pPr>
            <a:r>
              <a:rPr lang="es-ES" dirty="0"/>
              <a:t>INTRODUCCIÓN</a:t>
            </a:r>
          </a:p>
          <a:p>
            <a:pPr marL="457200" indent="-457200">
              <a:buAutoNum type="arabicPeriod"/>
            </a:pPr>
            <a:r>
              <a:rPr lang="es-ES" dirty="0"/>
              <a:t>PREPROCESAMIENTO</a:t>
            </a:r>
          </a:p>
          <a:p>
            <a:pPr marL="457200" indent="-457200">
              <a:buAutoNum type="arabicPeriod"/>
            </a:pPr>
            <a:r>
              <a:rPr lang="es-ES" dirty="0"/>
              <a:t>HIERARCHICAL CLUSTERING</a:t>
            </a:r>
          </a:p>
          <a:p>
            <a:pPr marL="457200" indent="-457200">
              <a:buAutoNum type="arabicPeriod"/>
            </a:pPr>
            <a:r>
              <a:rPr lang="es-ES" dirty="0"/>
              <a:t>PARTITIONAL CLUSTERING</a:t>
            </a:r>
          </a:p>
          <a:p>
            <a:pPr marL="457200" indent="-457200">
              <a:buAutoNum type="arabicPeriod"/>
            </a:pPr>
            <a:r>
              <a:rPr lang="es-ES" dirty="0"/>
              <a:t>DBSCAN</a:t>
            </a:r>
          </a:p>
          <a:p>
            <a:pPr marL="457200" indent="-457200">
              <a:buAutoNum type="arabicPeriod"/>
            </a:pPr>
            <a:r>
              <a:rPr lang="es-ES" dirty="0"/>
              <a:t>GAUSSIAN MIXTURE MODELS</a:t>
            </a:r>
          </a:p>
          <a:p>
            <a:pPr marL="457200" indent="-457200">
              <a:buFont typeface="Arial" panose="020B0604020202020204" pitchFamily="34" charset="0"/>
              <a:buAutoNum type="arabicPeriod"/>
            </a:pPr>
            <a:r>
              <a:rPr lang="es-ES" dirty="0"/>
              <a:t>CONCLUSIÓN</a:t>
            </a:r>
          </a:p>
          <a:p>
            <a:pPr marL="457200" indent="-457200">
              <a:buAutoNum type="arabicPeriod"/>
            </a:pPr>
            <a:endParaRPr lang="es-ES" dirty="0"/>
          </a:p>
          <a:p>
            <a:pPr marL="457200" indent="-457200">
              <a:buAutoNum type="arabicPeriod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4483020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215DA-F911-5711-7D2A-C555F43F26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DBSCAN – DISTINTOS 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AA3437-83A1-9B48-E187-E7EF3F676F6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1410" y="1875405"/>
            <a:ext cx="6367754" cy="3541714"/>
          </a:xfrm>
        </p:spPr>
        <p:txBody>
          <a:bodyPr/>
          <a:lstStyle/>
          <a:p>
            <a:r>
              <a:rPr lang="en-ES" dirty="0"/>
              <a:t>Se probaron distintos eps dentro del rango</a:t>
            </a:r>
          </a:p>
          <a:p>
            <a:r>
              <a:rPr lang="en-ES" dirty="0"/>
              <a:t>Visualización en 2D (se marcan los outliers detectados)</a:t>
            </a:r>
          </a:p>
          <a:p>
            <a:r>
              <a:rPr lang="en-ES" dirty="0"/>
              <a:t>Evaluación cuantitativa con coeficientes silhoutte</a:t>
            </a:r>
          </a:p>
          <a:p>
            <a:r>
              <a:rPr lang="en-ES" dirty="0"/>
              <a:t>Se escogió eps = 1.0 (mejor score y cantidad de clusters adecuada)</a:t>
            </a:r>
          </a:p>
        </p:txBody>
      </p:sp>
      <p:pic>
        <p:nvPicPr>
          <p:cNvPr id="6" name="Content Placeholder 5" descr="A yellow and purple dots&#10;&#10;AI-generated content may be incorrect.">
            <a:extLst>
              <a:ext uri="{FF2B5EF4-FFF2-40B4-BE49-F238E27FC236}">
                <a16:creationId xmlns:a16="http://schemas.microsoft.com/office/drawing/2014/main" id="{89623AA0-E07A-D7BE-7302-E50EF7A0E83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5" y="4604759"/>
            <a:ext cx="3574475" cy="2253240"/>
          </a:xfrm>
        </p:spPr>
      </p:pic>
      <p:pic>
        <p:nvPicPr>
          <p:cNvPr id="8" name="Picture 7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8A511632-BC11-E1E5-4E60-2765108C16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4" y="2351520"/>
            <a:ext cx="3574475" cy="2253239"/>
          </a:xfrm>
          <a:prstGeom prst="rect">
            <a:avLst/>
          </a:prstGeom>
        </p:spPr>
      </p:pic>
      <p:pic>
        <p:nvPicPr>
          <p:cNvPr id="10" name="Picture 9" descr="A diagram of a number of dots&#10;&#10;AI-generated content may be incorrect.">
            <a:extLst>
              <a:ext uri="{FF2B5EF4-FFF2-40B4-BE49-F238E27FC236}">
                <a16:creationId xmlns:a16="http://schemas.microsoft.com/office/drawing/2014/main" id="{FD752A5A-A70F-E873-5577-388F1FC1A5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7526" y="0"/>
            <a:ext cx="3574473" cy="2351520"/>
          </a:xfrm>
          <a:prstGeom prst="rect">
            <a:avLst/>
          </a:prstGeom>
        </p:spPr>
      </p:pic>
      <p:pic>
        <p:nvPicPr>
          <p:cNvPr id="12" name="Picture 11" descr="A white background with black numbers&#10;&#10;AI-generated content may be incorrect.">
            <a:extLst>
              <a:ext uri="{FF2B5EF4-FFF2-40B4-BE49-F238E27FC236}">
                <a16:creationId xmlns:a16="http://schemas.microsoft.com/office/drawing/2014/main" id="{0AA6784F-BFA2-CA07-E5E1-3972C5160B8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7444" y="4604759"/>
            <a:ext cx="4025900" cy="200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87767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3890D5D-D661-9526-F065-EE5E7707BD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3D9772-70C6-C647-A124-E63043D730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ES" dirty="0"/>
              <a:t>DBSCAN – Clustering final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63040C-22F2-76F6-4411-944A58451A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249487"/>
            <a:ext cx="9339553" cy="2239386"/>
          </a:xfrm>
        </p:spPr>
        <p:txBody>
          <a:bodyPr>
            <a:normAutofit fontScale="85000" lnSpcReduction="10000"/>
          </a:bodyPr>
          <a:lstStyle/>
          <a:p>
            <a:r>
              <a:rPr lang="en-ES" dirty="0"/>
              <a:t>DBSCAN no consiguió identificar agrupamientos significativos e interpretables</a:t>
            </a:r>
          </a:p>
          <a:p>
            <a:r>
              <a:rPr lang="en-ES" dirty="0"/>
              <a:t>Un cluster de solo 6 individuos caracterizado por mujeres de mayor edad viudas</a:t>
            </a:r>
          </a:p>
          <a:p>
            <a:r>
              <a:rPr lang="en-ES" dirty="0"/>
              <a:t>No representa grupos naturales</a:t>
            </a:r>
          </a:p>
          <a:p>
            <a:r>
              <a:rPr lang="en-ES" dirty="0"/>
              <a:t>DBSCAN busca zonas de alta densidad claramente separadas, nuestros datos contienen mucho solapamiento y forman una gran nube</a:t>
            </a:r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A578903F-53FF-9105-A150-9054389365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4500" y="4896009"/>
            <a:ext cx="4642444" cy="7427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06A17BAD-BD78-6924-86EB-DE1BEE329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8311" y="4807527"/>
            <a:ext cx="5643056" cy="1040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2023991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CAA5B-FEED-D532-0159-05543A13F3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GAUSSIAN MIXTURE MODELS</a:t>
            </a:r>
            <a:br>
              <a:rPr lang="es-ES" dirty="0"/>
            </a:br>
            <a:endParaRPr lang="es-E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6F4D103-CBFD-ABD3-3703-74BA6D8DB8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640847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BD10ED-A818-66BC-A8BA-1B4555CC49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199" y="2689715"/>
            <a:ext cx="4816327" cy="1478570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/>
              <a:t>Thank you for your attention</a:t>
            </a:r>
            <a:br>
              <a:rPr lang="es-ES" dirty="0"/>
            </a:b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61632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AE084-6D21-2380-C7B1-11EE3D149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</p:spPr>
        <p:txBody>
          <a:bodyPr>
            <a:normAutofit/>
          </a:bodyPr>
          <a:lstStyle/>
          <a:p>
            <a:r>
              <a:rPr lang="en-ES" dirty="0"/>
              <a:t>iNTRODUCCIÓN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0F144F-BE4F-D42A-EA67-A0497E1E2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09185" y="2097088"/>
            <a:ext cx="6493025" cy="3541714"/>
          </a:xfrm>
        </p:spPr>
        <p:txBody>
          <a:bodyPr>
            <a:normAutofit/>
          </a:bodyPr>
          <a:lstStyle/>
          <a:p>
            <a:r>
              <a:rPr lang="en-ES" dirty="0"/>
              <a:t>Aplicación de técnicas de clustering sobre un conjunto de datos socioeconómicos para hallar agrupaciones naturales</a:t>
            </a:r>
          </a:p>
          <a:p>
            <a:r>
              <a:rPr lang="en-ES" dirty="0"/>
              <a:t>Preprocesamiento exhaustivo para igualar el peso de las variables</a:t>
            </a:r>
          </a:p>
          <a:p>
            <a:r>
              <a:rPr lang="en-ES" dirty="0"/>
              <a:t>Evaluación del efecto de los distintos parámetros</a:t>
            </a:r>
          </a:p>
          <a:p>
            <a:endParaRPr lang="en-ES" dirty="0"/>
          </a:p>
        </p:txBody>
      </p:sp>
    </p:spTree>
    <p:extLst>
      <p:ext uri="{BB962C8B-B14F-4D97-AF65-F5344CB8AC3E}">
        <p14:creationId xmlns:p14="http://schemas.microsoft.com/office/powerpoint/2010/main" val="2775046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F56773-6632-2070-F8C6-1B6756313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/>
              <a:t>PREPROCESAMIENTO</a:t>
            </a:r>
            <a:br>
              <a:rPr lang="es-ES" dirty="0"/>
            </a:br>
            <a:endParaRPr lang="es-ES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CFD46668-3039-784A-84C7-5276552710FF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650460" y="1767006"/>
            <a:ext cx="8635697" cy="33239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Consistencia del formato: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Datos estandarizados, sin inconsistencias de mayúsculas o espacios.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lang="es-ES" altLang="es-ES" sz="1800" dirty="0">
                <a:latin typeface="Arial" panose="020B0604020202020204" pitchFamily="34" charset="0"/>
              </a:rPr>
              <a:t>- 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Revisados los valores numéricos, sin valores fuera de rango.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Valores faltantes: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Ninguna columna o fila tiene datos nulos → no se requirió imputación.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Duplicados:</a:t>
            </a:r>
            <a:endParaRPr kumimoji="0" lang="es-ES" altLang="es-ES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None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- Filas duplicadas eliminadas para evitar redundancia y optimizar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823607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A5BE1F-B3BF-5325-CAB1-5662C5A150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3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2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5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C4A45E3-9CEF-723C-D260-D422926B6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pPr algn="ctr"/>
            <a:r>
              <a:rPr lang="es-ES" dirty="0" err="1">
                <a:solidFill>
                  <a:schemeClr val="bg1"/>
                </a:solidFill>
              </a:rPr>
              <a:t>outliers</a:t>
            </a:r>
            <a:br>
              <a:rPr lang="es-ES" sz="2800" dirty="0">
                <a:solidFill>
                  <a:srgbClr val="FFFFFF"/>
                </a:solidFill>
              </a:rPr>
            </a:br>
            <a:endParaRPr lang="es-ES" sz="2800" dirty="0">
              <a:solidFill>
                <a:srgbClr val="FFFFFF"/>
              </a:solidFill>
            </a:endParaRPr>
          </a:p>
        </p:txBody>
      </p:sp>
      <p:sp useBgFill="1">
        <p:nvSpPr>
          <p:cNvPr id="5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A046558D-248A-F9F5-8178-B4386798382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988" y="1691881"/>
            <a:ext cx="6112382" cy="3468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8973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449B0FE-BF96-0BF6-7B8A-F039197877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2E4E997-8672-4FFD-B8EC-9932A8E471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FE6BA9E6-1D9E-4D30-B528-D49FA1342E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63F954E-8EC4-CF6B-A744-C79911926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4459286" cy="1478570"/>
          </a:xfrm>
        </p:spPr>
        <p:txBody>
          <a:bodyPr>
            <a:normAutofit/>
          </a:bodyPr>
          <a:lstStyle/>
          <a:p>
            <a:r>
              <a:rPr lang="es-ES" sz="3200" dirty="0"/>
              <a:t>CAPITAL GAIN</a:t>
            </a:r>
            <a:br>
              <a:rPr lang="es-ES" sz="3200" dirty="0"/>
            </a:br>
            <a:endParaRPr lang="es-ES" sz="320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0761C23-5478-CD86-EFA9-E74B000E23F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209324"/>
            <a:ext cx="5456279" cy="241440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453E4DEE-E996-40F8-8635-0FF43D7348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5" name="Rectangle 5">
              <a:extLst>
                <a:ext uri="{FF2B5EF4-FFF2-40B4-BE49-F238E27FC236}">
                  <a16:creationId xmlns:a16="http://schemas.microsoft.com/office/drawing/2014/main" id="{08BD1D3E-43CE-49EB-A424-0738950C64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E9182037-E3FA-489A-95D5-29E4248420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7" name="Freeform 7">
              <a:extLst>
                <a:ext uri="{FF2B5EF4-FFF2-40B4-BE49-F238E27FC236}">
                  <a16:creationId xmlns:a16="http://schemas.microsoft.com/office/drawing/2014/main" id="{E8864E76-AD7F-4BEE-B3F6-A78FA42AE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8" name="Freeform 8">
              <a:extLst>
                <a:ext uri="{FF2B5EF4-FFF2-40B4-BE49-F238E27FC236}">
                  <a16:creationId xmlns:a16="http://schemas.microsoft.com/office/drawing/2014/main" id="{8AD071B3-046D-4479-91FE-01E9AD7C8A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9" name="Freeform 9">
              <a:extLst>
                <a:ext uri="{FF2B5EF4-FFF2-40B4-BE49-F238E27FC236}">
                  <a16:creationId xmlns:a16="http://schemas.microsoft.com/office/drawing/2014/main" id="{91D776F5-E902-4A4D-A75D-A46E063C9F3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0" name="Freeform 10">
              <a:extLst>
                <a:ext uri="{FF2B5EF4-FFF2-40B4-BE49-F238E27FC236}">
                  <a16:creationId xmlns:a16="http://schemas.microsoft.com/office/drawing/2014/main" id="{EBED8F24-A998-4952-AB68-E2074F0746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1" name="Freeform 11">
              <a:extLst>
                <a:ext uri="{FF2B5EF4-FFF2-40B4-BE49-F238E27FC236}">
                  <a16:creationId xmlns:a16="http://schemas.microsoft.com/office/drawing/2014/main" id="{74D7A646-8CDC-49B3-9C44-3EF38DB426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2" name="Freeform 12">
              <a:extLst>
                <a:ext uri="{FF2B5EF4-FFF2-40B4-BE49-F238E27FC236}">
                  <a16:creationId xmlns:a16="http://schemas.microsoft.com/office/drawing/2014/main" id="{D4E99D14-E4F4-419B-9AAF-8D1CEAB28A2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3" name="Freeform 13">
              <a:extLst>
                <a:ext uri="{FF2B5EF4-FFF2-40B4-BE49-F238E27FC236}">
                  <a16:creationId xmlns:a16="http://schemas.microsoft.com/office/drawing/2014/main" id="{377E106C-5445-4A52-9F7E-DA17387442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4" name="Freeform 14">
              <a:extLst>
                <a:ext uri="{FF2B5EF4-FFF2-40B4-BE49-F238E27FC236}">
                  <a16:creationId xmlns:a16="http://schemas.microsoft.com/office/drawing/2014/main" id="{752BFE96-D378-4BAE-A64B-F851A34C4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B88FFB19-5A5E-4078-B467-9D4ABD21BD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6" name="Line 16">
              <a:extLst>
                <a:ext uri="{FF2B5EF4-FFF2-40B4-BE49-F238E27FC236}">
                  <a16:creationId xmlns:a16="http://schemas.microsoft.com/office/drawing/2014/main" id="{11042975-3D19-4728-BCDA-D3F5CD633E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A28972BD-D2E1-4DCA-A907-2E3B6F6066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1C806824-5C2D-4747-B038-69EE4074B3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3B33F710-16D7-4F48-BFCA-66C9CA23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0" name="Freeform 20">
              <a:extLst>
                <a:ext uri="{FF2B5EF4-FFF2-40B4-BE49-F238E27FC236}">
                  <a16:creationId xmlns:a16="http://schemas.microsoft.com/office/drawing/2014/main" id="{6C8C8ED4-90FA-4E97-AAF0-D5D51E6A935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1" name="Rectangle 21">
              <a:extLst>
                <a:ext uri="{FF2B5EF4-FFF2-40B4-BE49-F238E27FC236}">
                  <a16:creationId xmlns:a16="http://schemas.microsoft.com/office/drawing/2014/main" id="{6C5EB9C1-B25F-4172-8A96-5950ECC828F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2" name="Freeform 22">
              <a:extLst>
                <a:ext uri="{FF2B5EF4-FFF2-40B4-BE49-F238E27FC236}">
                  <a16:creationId xmlns:a16="http://schemas.microsoft.com/office/drawing/2014/main" id="{097E6E8A-9373-4655-882B-21715CCE97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3" name="Freeform 23">
              <a:extLst>
                <a:ext uri="{FF2B5EF4-FFF2-40B4-BE49-F238E27FC236}">
                  <a16:creationId xmlns:a16="http://schemas.microsoft.com/office/drawing/2014/main" id="{EB8CC766-1206-4372-ACAF-8230AF4D54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4" name="Freeform 24">
              <a:extLst>
                <a:ext uri="{FF2B5EF4-FFF2-40B4-BE49-F238E27FC236}">
                  <a16:creationId xmlns:a16="http://schemas.microsoft.com/office/drawing/2014/main" id="{1C8E2511-2489-47B2-9C19-C410910DD9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5" name="Freeform 25">
              <a:extLst>
                <a:ext uri="{FF2B5EF4-FFF2-40B4-BE49-F238E27FC236}">
                  <a16:creationId xmlns:a16="http://schemas.microsoft.com/office/drawing/2014/main" id="{D7820196-0A47-47EF-832C-A688E8977D6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6" name="Freeform 26">
              <a:extLst>
                <a:ext uri="{FF2B5EF4-FFF2-40B4-BE49-F238E27FC236}">
                  <a16:creationId xmlns:a16="http://schemas.microsoft.com/office/drawing/2014/main" id="{4982E0BF-34AE-48A3-AD6B-E0F3CD05D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7" name="Freeform 27">
              <a:extLst>
                <a:ext uri="{FF2B5EF4-FFF2-40B4-BE49-F238E27FC236}">
                  <a16:creationId xmlns:a16="http://schemas.microsoft.com/office/drawing/2014/main" id="{CD34643B-9DF2-4310-8868-48252C3393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8" name="Freeform 28">
              <a:extLst>
                <a:ext uri="{FF2B5EF4-FFF2-40B4-BE49-F238E27FC236}">
                  <a16:creationId xmlns:a16="http://schemas.microsoft.com/office/drawing/2014/main" id="{4E020C4E-AF64-44A8-B830-779541D8D54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39" name="Freeform 29">
              <a:extLst>
                <a:ext uri="{FF2B5EF4-FFF2-40B4-BE49-F238E27FC236}">
                  <a16:creationId xmlns:a16="http://schemas.microsoft.com/office/drawing/2014/main" id="{D97BC3D3-B1B3-4825-9169-BBEF1DBCF0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0" name="Freeform 30">
              <a:extLst>
                <a:ext uri="{FF2B5EF4-FFF2-40B4-BE49-F238E27FC236}">
                  <a16:creationId xmlns:a16="http://schemas.microsoft.com/office/drawing/2014/main" id="{A750DC4F-1DAF-470E-98C6-6C68DEB933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41" name="Freeform 31">
              <a:extLst>
                <a:ext uri="{FF2B5EF4-FFF2-40B4-BE49-F238E27FC236}">
                  <a16:creationId xmlns:a16="http://schemas.microsoft.com/office/drawing/2014/main" id="{2F99594A-5BBD-4E10-A818-8BE52B7D95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D2D18835-1EC1-15D7-FFBF-FB052906B621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1101725" y="1912288"/>
            <a:ext cx="4713573" cy="34163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Distribución muy sesgada: muchos ceros y valores extremos.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Se aplicó 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transformación logarítmica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Reduce el efecto de los valores extremos.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Maneja ceros de forma segura.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Hace la variable más homogénea.</a:t>
            </a:r>
          </a:p>
          <a:p>
            <a:pPr marL="457200" lvl="1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Aunque sigue siendo asimétrica, el rango se reduce, logrando una distribución más adecuada para el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864765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5495F05-139E-296C-04F9-A3A5CE38AE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CDC34D-F092-7148-AF2E-FF4541DE95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69957" y="618518"/>
            <a:ext cx="4747088" cy="1478570"/>
          </a:xfrm>
        </p:spPr>
        <p:txBody>
          <a:bodyPr>
            <a:noAutofit/>
          </a:bodyPr>
          <a:lstStyle/>
          <a:p>
            <a:pPr algn="ctr"/>
            <a:br>
              <a:rPr lang="es-ES" sz="2400" dirty="0"/>
            </a:br>
            <a:r>
              <a:rPr lang="es-ES" sz="2400" b="1" dirty="0"/>
              <a:t>Variables redundantes y escalado</a:t>
            </a:r>
            <a:br>
              <a:rPr lang="es-ES" sz="2400" b="1" dirty="0"/>
            </a:br>
            <a:endParaRPr lang="es-ES" sz="2400" dirty="0"/>
          </a:p>
        </p:txBody>
      </p:sp>
      <p:sp>
        <p:nvSpPr>
          <p:cNvPr id="12" name="Round Diagonal Corner Rectangle 9">
            <a:extLst>
              <a:ext uri="{FF2B5EF4-FFF2-40B4-BE49-F238E27FC236}">
                <a16:creationId xmlns:a16="http://schemas.microsoft.com/office/drawing/2014/main" id="{A3D1FEF8-5149-4AC1-8D77-B256637FB7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50" y="808057"/>
            <a:ext cx="5286376" cy="5234394"/>
          </a:xfrm>
          <a:prstGeom prst="round2DiagRect">
            <a:avLst>
              <a:gd name="adj1" fmla="val 7418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F9FF870-769E-FD53-A61B-96DD6B71E1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5189" y="1147146"/>
            <a:ext cx="4403180" cy="2201590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9DC18F59-4D07-5481-EDE4-3982A13BEF5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35188" y="3513327"/>
            <a:ext cx="4403182" cy="2201591"/>
          </a:xfrm>
          <a:prstGeom prst="rect">
            <a:avLst/>
          </a:prstGeom>
        </p:spPr>
      </p:pic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E877880-71A8-4FAD-C7AD-0C285F21E9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69957" y="2249487"/>
            <a:ext cx="4747087" cy="3541714"/>
          </a:xfrm>
        </p:spPr>
        <p:txBody>
          <a:bodyPr>
            <a:normAutofit fontScale="70000" lnSpcReduction="20000"/>
          </a:bodyPr>
          <a:lstStyle/>
          <a:p>
            <a:r>
              <a:rPr lang="es-ES" b="1" dirty="0"/>
              <a:t>Correlación </a:t>
            </a:r>
            <a:r>
              <a:rPr lang="es-ES" b="1" dirty="0" err="1"/>
              <a:t>Education</a:t>
            </a:r>
            <a:r>
              <a:rPr lang="es-ES" b="1" dirty="0"/>
              <a:t> vs </a:t>
            </a:r>
            <a:r>
              <a:rPr lang="es-ES" b="1" dirty="0" err="1"/>
              <a:t>EducationNum</a:t>
            </a:r>
            <a:r>
              <a:rPr lang="es-ES" b="1" dirty="0"/>
              <a:t>:</a:t>
            </a:r>
            <a:endParaRPr lang="es-ES" dirty="0"/>
          </a:p>
          <a:p>
            <a:pPr lvl="1"/>
            <a:r>
              <a:rPr lang="es-ES" dirty="0"/>
              <a:t>Codificación inicial sin orden → correlación débil (0.383).</a:t>
            </a:r>
          </a:p>
          <a:p>
            <a:pPr lvl="1"/>
            <a:r>
              <a:rPr lang="es-ES" dirty="0"/>
              <a:t>Orden correcto aplicado → correlación muy alta (0.995).</a:t>
            </a:r>
          </a:p>
          <a:p>
            <a:pPr lvl="1"/>
            <a:r>
              <a:rPr lang="es-ES" dirty="0"/>
              <a:t>Conclusión: </a:t>
            </a:r>
            <a:r>
              <a:rPr lang="es-ES" b="1" dirty="0" err="1"/>
              <a:t>Education</a:t>
            </a:r>
            <a:r>
              <a:rPr lang="es-ES" b="1" dirty="0"/>
              <a:t> es redundante</a:t>
            </a:r>
            <a:r>
              <a:rPr lang="es-ES" dirty="0"/>
              <a:t> respecto a </a:t>
            </a:r>
            <a:r>
              <a:rPr lang="es-ES" dirty="0" err="1"/>
              <a:t>EducationNum</a:t>
            </a:r>
            <a:r>
              <a:rPr lang="es-ES" dirty="0"/>
              <a:t>.</a:t>
            </a:r>
          </a:p>
          <a:p>
            <a:r>
              <a:rPr lang="es-ES" b="1" dirty="0"/>
              <a:t>Escalado de variables numéricas:</a:t>
            </a:r>
            <a:endParaRPr lang="es-ES" dirty="0"/>
          </a:p>
          <a:p>
            <a:pPr lvl="1"/>
            <a:r>
              <a:rPr lang="es-ES" dirty="0"/>
              <a:t>Se evaluó para evitar que variables con rangos mayores dominen el </a:t>
            </a:r>
            <a:r>
              <a:rPr lang="es-ES" dirty="0" err="1"/>
              <a:t>clustering</a:t>
            </a:r>
            <a:r>
              <a:rPr lang="es-ES" dirty="0"/>
              <a:t>.</a:t>
            </a:r>
          </a:p>
          <a:p>
            <a:pPr lvl="1"/>
            <a:r>
              <a:rPr lang="es-ES" dirty="0"/>
              <a:t>Métodos probados: </a:t>
            </a:r>
            <a:r>
              <a:rPr lang="es-ES" b="1" dirty="0" err="1"/>
              <a:t>StandardScaler</a:t>
            </a:r>
            <a:r>
              <a:rPr lang="es-ES" dirty="0"/>
              <a:t> y </a:t>
            </a:r>
            <a:r>
              <a:rPr lang="es-ES" b="1" dirty="0" err="1"/>
              <a:t>RobustScaler</a:t>
            </a:r>
            <a:r>
              <a:rPr lang="es-ES" dirty="0"/>
              <a:t>.</a:t>
            </a:r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67436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8000"/>
                <a:hueMod val="94000"/>
                <a:satMod val="148000"/>
                <a:lumMod val="150000"/>
              </a:schemeClr>
            </a:gs>
            <a:gs pos="100000">
              <a:schemeClr val="bg2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B3696939-6D63-BF13-51C1-620DE9A0C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7" name="Rectangle 56">
            <a:extLst>
              <a:ext uri="{FF2B5EF4-FFF2-40B4-BE49-F238E27FC236}">
                <a16:creationId xmlns:a16="http://schemas.microsoft.com/office/drawing/2014/main" id="{E978A47D-4F17-40FE-AB70-7AF78A9575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5400" y="-14287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85BE3A7E-6A3F-401E-A025-BBB8FDB8DD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4288" y="0"/>
            <a:ext cx="1220788" cy="6858001"/>
            <a:chOff x="-14288" y="0"/>
            <a:chExt cx="1220788" cy="6858001"/>
          </a:xfrm>
          <a:solidFill>
            <a:schemeClr val="tx1">
              <a:alpha val="60000"/>
            </a:schemeClr>
          </a:solidFill>
        </p:grpSpPr>
        <p:sp>
          <p:nvSpPr>
            <p:cNvPr id="60" name="Rectangle 5">
              <a:extLst>
                <a:ext uri="{FF2B5EF4-FFF2-40B4-BE49-F238E27FC236}">
                  <a16:creationId xmlns:a16="http://schemas.microsoft.com/office/drawing/2014/main" id="{41EE9036-817C-476C-BD59-B5184F9A3E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F098087A-B4E4-4300-A841-44988BD88E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2" name="Freeform 7">
              <a:extLst>
                <a:ext uri="{FF2B5EF4-FFF2-40B4-BE49-F238E27FC236}">
                  <a16:creationId xmlns:a16="http://schemas.microsoft.com/office/drawing/2014/main" id="{F5BD5F4B-A39C-4DF9-84E4-A4D33F30E6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3" name="Freeform 8">
              <a:extLst>
                <a:ext uri="{FF2B5EF4-FFF2-40B4-BE49-F238E27FC236}">
                  <a16:creationId xmlns:a16="http://schemas.microsoft.com/office/drawing/2014/main" id="{D7FA9858-BFA0-4D5B-AF72-B1B65EB069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4" name="Freeform 9">
              <a:extLst>
                <a:ext uri="{FF2B5EF4-FFF2-40B4-BE49-F238E27FC236}">
                  <a16:creationId xmlns:a16="http://schemas.microsoft.com/office/drawing/2014/main" id="{A508A5F3-AFE0-4750-A9C2-B51A514FFC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5" name="Freeform 10">
              <a:extLst>
                <a:ext uri="{FF2B5EF4-FFF2-40B4-BE49-F238E27FC236}">
                  <a16:creationId xmlns:a16="http://schemas.microsoft.com/office/drawing/2014/main" id="{92B4AAEB-ABF4-42A7-BE52-0B442190D1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6" name="Freeform 11">
              <a:extLst>
                <a:ext uri="{FF2B5EF4-FFF2-40B4-BE49-F238E27FC236}">
                  <a16:creationId xmlns:a16="http://schemas.microsoft.com/office/drawing/2014/main" id="{3767C370-4A42-4376-8CAE-606C4BC8F4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7" name="Freeform 12">
              <a:extLst>
                <a:ext uri="{FF2B5EF4-FFF2-40B4-BE49-F238E27FC236}">
                  <a16:creationId xmlns:a16="http://schemas.microsoft.com/office/drawing/2014/main" id="{36205F53-9C95-4954-B97C-1625BB8A3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8" name="Freeform 13">
              <a:extLst>
                <a:ext uri="{FF2B5EF4-FFF2-40B4-BE49-F238E27FC236}">
                  <a16:creationId xmlns:a16="http://schemas.microsoft.com/office/drawing/2014/main" id="{DC80B58E-3469-43E9-96FC-D747B69830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69" name="Freeform 14">
              <a:extLst>
                <a:ext uri="{FF2B5EF4-FFF2-40B4-BE49-F238E27FC236}">
                  <a16:creationId xmlns:a16="http://schemas.microsoft.com/office/drawing/2014/main" id="{E17A4ED2-DDD7-4B4D-A39C-9B0121C886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0" name="Freeform 15">
              <a:extLst>
                <a:ext uri="{FF2B5EF4-FFF2-40B4-BE49-F238E27FC236}">
                  <a16:creationId xmlns:a16="http://schemas.microsoft.com/office/drawing/2014/main" id="{A2C14A85-E7A9-4E1D-809F-20F5CFA788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1" name="Line 16">
              <a:extLst>
                <a:ext uri="{FF2B5EF4-FFF2-40B4-BE49-F238E27FC236}">
                  <a16:creationId xmlns:a16="http://schemas.microsoft.com/office/drawing/2014/main" id="{F3D51E32-9399-4B7F-8D91-BF9A068B834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s-ES"/>
            </a:p>
          </p:txBody>
        </p:sp>
        <p:sp>
          <p:nvSpPr>
            <p:cNvPr id="72" name="Freeform 17">
              <a:extLst>
                <a:ext uri="{FF2B5EF4-FFF2-40B4-BE49-F238E27FC236}">
                  <a16:creationId xmlns:a16="http://schemas.microsoft.com/office/drawing/2014/main" id="{9969F9D2-502D-4C1D-ABA5-02B1BF2A001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3" name="Freeform 18">
              <a:extLst>
                <a:ext uri="{FF2B5EF4-FFF2-40B4-BE49-F238E27FC236}">
                  <a16:creationId xmlns:a16="http://schemas.microsoft.com/office/drawing/2014/main" id="{4AE555C6-5623-478A-BF35-63E9929A3A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4" name="Freeform 19">
              <a:extLst>
                <a:ext uri="{FF2B5EF4-FFF2-40B4-BE49-F238E27FC236}">
                  <a16:creationId xmlns:a16="http://schemas.microsoft.com/office/drawing/2014/main" id="{A3D3AED4-A69E-4301-9BB4-436DC5F0C9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5" name="Freeform 20">
              <a:extLst>
                <a:ext uri="{FF2B5EF4-FFF2-40B4-BE49-F238E27FC236}">
                  <a16:creationId xmlns:a16="http://schemas.microsoft.com/office/drawing/2014/main" id="{C3B8082C-2D81-48D7-8B45-85B7C89296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6" name="Rectangle 21">
              <a:extLst>
                <a:ext uri="{FF2B5EF4-FFF2-40B4-BE49-F238E27FC236}">
                  <a16:creationId xmlns:a16="http://schemas.microsoft.com/office/drawing/2014/main" id="{9AD35461-BA86-408B-8A29-244EB2F2FB5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7" name="Freeform 22">
              <a:extLst>
                <a:ext uri="{FF2B5EF4-FFF2-40B4-BE49-F238E27FC236}">
                  <a16:creationId xmlns:a16="http://schemas.microsoft.com/office/drawing/2014/main" id="{F238E495-B6C6-4857-899B-CDD5848312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8" name="Freeform 23">
              <a:extLst>
                <a:ext uri="{FF2B5EF4-FFF2-40B4-BE49-F238E27FC236}">
                  <a16:creationId xmlns:a16="http://schemas.microsoft.com/office/drawing/2014/main" id="{E20A751E-054C-4EC2-8DA3-0EC923A658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79" name="Freeform 24">
              <a:extLst>
                <a:ext uri="{FF2B5EF4-FFF2-40B4-BE49-F238E27FC236}">
                  <a16:creationId xmlns:a16="http://schemas.microsoft.com/office/drawing/2014/main" id="{B6E8E701-3D21-4E5C-AB6E-9A7404697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0" name="Freeform 25">
              <a:extLst>
                <a:ext uri="{FF2B5EF4-FFF2-40B4-BE49-F238E27FC236}">
                  <a16:creationId xmlns:a16="http://schemas.microsoft.com/office/drawing/2014/main" id="{431BDA41-D09D-4984-B888-756F5F81B4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1" name="Freeform 26">
              <a:extLst>
                <a:ext uri="{FF2B5EF4-FFF2-40B4-BE49-F238E27FC236}">
                  <a16:creationId xmlns:a16="http://schemas.microsoft.com/office/drawing/2014/main" id="{0DC943D2-20E4-4C00-82D2-D405A7C00B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2" name="Freeform 27">
              <a:extLst>
                <a:ext uri="{FF2B5EF4-FFF2-40B4-BE49-F238E27FC236}">
                  <a16:creationId xmlns:a16="http://schemas.microsoft.com/office/drawing/2014/main" id="{4BC34A74-80A2-4DE1-8ADC-BBD1709035B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3" name="Freeform 28">
              <a:extLst>
                <a:ext uri="{FF2B5EF4-FFF2-40B4-BE49-F238E27FC236}">
                  <a16:creationId xmlns:a16="http://schemas.microsoft.com/office/drawing/2014/main" id="{C6C3CA25-431F-4E26-952D-4AA9C4C725C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4" name="Freeform 29">
              <a:extLst>
                <a:ext uri="{FF2B5EF4-FFF2-40B4-BE49-F238E27FC236}">
                  <a16:creationId xmlns:a16="http://schemas.microsoft.com/office/drawing/2014/main" id="{776D1836-82AE-40EF-9829-C6B8D2CF02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5" name="Freeform 30">
              <a:extLst>
                <a:ext uri="{FF2B5EF4-FFF2-40B4-BE49-F238E27FC236}">
                  <a16:creationId xmlns:a16="http://schemas.microsoft.com/office/drawing/2014/main" id="{9A8E397E-ADF9-45C1-98F4-3F5A86378B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86" name="Freeform 31">
              <a:extLst>
                <a:ext uri="{FF2B5EF4-FFF2-40B4-BE49-F238E27FC236}">
                  <a16:creationId xmlns:a16="http://schemas.microsoft.com/office/drawing/2014/main" id="{DE07CFD9-357F-40BC-A792-CE874BFE50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7F017A45-D295-B944-132F-98B2C193D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1082673"/>
            <a:ext cx="2869416" cy="4708528"/>
          </a:xfrm>
        </p:spPr>
        <p:txBody>
          <a:bodyPr>
            <a:normAutofit/>
          </a:bodyPr>
          <a:lstStyle/>
          <a:p>
            <a:pPr algn="r"/>
            <a:r>
              <a:rPr lang="es-ES" sz="3400" dirty="0"/>
              <a:t>Variables categóricas</a:t>
            </a:r>
            <a:br>
              <a:rPr lang="es-ES" sz="3400" dirty="0"/>
            </a:br>
            <a:endParaRPr lang="es-ES" sz="3400" dirty="0"/>
          </a:p>
        </p:txBody>
      </p: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085ECEC0-FF5D-4348-92C7-1EA7C61E77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1454684"/>
            <a:ext cx="0" cy="3649129"/>
          </a:xfrm>
          <a:prstGeom prst="line">
            <a:avLst/>
          </a:prstGeom>
          <a:ln w="25400">
            <a:solidFill>
              <a:schemeClr val="tx1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1">
            <a:extLst>
              <a:ext uri="{FF2B5EF4-FFF2-40B4-BE49-F238E27FC236}">
                <a16:creationId xmlns:a16="http://schemas.microsoft.com/office/drawing/2014/main" id="{C399AE8C-BEB6-E318-64D9-4293DA2D6E20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297763" y="1082673"/>
            <a:ext cx="5751237" cy="470852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marL="0" lv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 err="1">
                <a:latin typeface="Arial" panose="020B0604020202020204" pitchFamily="34" charset="0"/>
              </a:rPr>
              <a:t>CapitalGain</a:t>
            </a:r>
            <a:r>
              <a:rPr lang="es-ES" altLang="es-ES" sz="1100" b="1" dirty="0">
                <a:latin typeface="Arial" panose="020B0604020202020204" pitchFamily="34" charset="0"/>
              </a:rPr>
              <a:t>:</a:t>
            </a:r>
            <a:r>
              <a:rPr lang="es-ES" altLang="es-ES" sz="1100" dirty="0">
                <a:latin typeface="Arial" panose="020B0604020202020204" pitchFamily="34" charset="0"/>
              </a:rPr>
              <a:t> Posible descomposición en dos componentes, variable con muchos ceros (86.5%) y valores </a:t>
            </a:r>
            <a:r>
              <a:rPr lang="es-ES" altLang="es-ES" sz="1100" dirty="0" err="1">
                <a:latin typeface="Arial" panose="020B0604020202020204" pitchFamily="34" charset="0"/>
              </a:rPr>
              <a:t>extremoss</a:t>
            </a:r>
            <a:r>
              <a:rPr lang="es-ES" altLang="es-ES" sz="1100" dirty="0">
                <a:latin typeface="Arial" panose="020B0604020202020204" pitchFamily="34" charset="0"/>
              </a:rPr>
              <a:t>: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>
                <a:latin typeface="Arial" panose="020B0604020202020204" pitchFamily="34" charset="0"/>
              </a:rPr>
              <a:t>Binaria:</a:t>
            </a:r>
            <a:r>
              <a:rPr lang="es-ES" altLang="es-ES" sz="1100" dirty="0">
                <a:latin typeface="Arial" panose="020B0604020202020204" pitchFamily="34" charset="0"/>
              </a:rPr>
              <a:t> indica si hay ganancias o no.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b="1" dirty="0">
                <a:latin typeface="Arial" panose="020B0604020202020204" pitchFamily="34" charset="0"/>
              </a:rPr>
              <a:t>Logarítmica:</a:t>
            </a:r>
            <a:r>
              <a:rPr lang="es-ES" altLang="es-ES" sz="1100" dirty="0">
                <a:latin typeface="Arial" panose="020B0604020202020204" pitchFamily="34" charset="0"/>
              </a:rPr>
              <a:t> valores de ganancias para reducir asimetría</a:t>
            </a:r>
          </a:p>
          <a:p>
            <a:pPr marL="0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ct val="0"/>
              </a:spcAft>
              <a:buSzTx/>
              <a:buFontTx/>
              <a:buChar char="•"/>
            </a:pPr>
            <a:r>
              <a:rPr lang="es-ES" altLang="es-ES" sz="1100" dirty="0">
                <a:latin typeface="Arial" panose="020B0604020202020204" pitchFamily="34" charset="0"/>
              </a:rPr>
              <a:t>Idea descartada, correlación del 0.99 (coeficiente de Pearson)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100" b="1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Columnas categóricas: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Gender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MaritalStatus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Relationship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Education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eliminada por redundancia).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Codificación:</a:t>
            </a: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Se descartó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OrdinalEncoder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(variables nominales, sin orden natural).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Gender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One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-Hot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eliminando una columna por redundancia.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MaritalStatus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y </a:t>
            </a:r>
            <a:r>
              <a:rPr kumimoji="0" lang="es-ES" altLang="es-ES" sz="1100" b="1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Relationship</a:t>
            </a: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: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One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-Hot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Encoding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, cada categoría como columna binaria.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100" b="1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Consideraciones:</a:t>
            </a: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Aumenta dimensionalidad.</a:t>
            </a:r>
          </a:p>
          <a:p>
            <a:pPr marL="457200" lvl="1" indent="0" eaLnBrk="0" fontAlgn="base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SzTx/>
              <a:buFontTx/>
              <a:buChar char="•"/>
            </a:pP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Permite aplicar </a:t>
            </a:r>
            <a:r>
              <a:rPr kumimoji="0" lang="es-ES" altLang="es-ES" sz="1100" b="0" i="0" u="none" strike="noStrike" cap="none" normalizeH="0" baseline="0" dirty="0" err="1">
                <a:ln>
                  <a:noFill/>
                </a:ln>
                <a:effectLst/>
                <a:latin typeface="Arial" panose="020B0604020202020204" pitchFamily="34" charset="0"/>
              </a:rPr>
              <a:t>clustering</a:t>
            </a:r>
            <a:r>
              <a:rPr kumimoji="0" lang="es-ES" altLang="es-ES" sz="1100" b="0" i="0" u="none" strike="noStrike" cap="none" normalizeH="0" baseline="0" dirty="0">
                <a:ln>
                  <a:noFill/>
                </a:ln>
                <a:effectLst/>
                <a:latin typeface="Arial" panose="020B0604020202020204" pitchFamily="34" charset="0"/>
              </a:rPr>
              <a:t> correctamente y obtener resultados comparables.</a:t>
            </a:r>
          </a:p>
          <a:p>
            <a:pPr marL="0" marR="0" lvl="0" indent="0" defTabSz="914400" rtl="0" eaLnBrk="0" fontAlgn="base" latinLnBrk="0" hangingPunct="0">
              <a:lnSpc>
                <a:spcPct val="11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</a:pPr>
            <a:endParaRPr kumimoji="0" lang="es-ES" altLang="es-ES" sz="1100" b="0" i="0" u="none" strike="noStrike" cap="none" normalizeH="0" baseline="0" dirty="0">
              <a:ln>
                <a:noFill/>
              </a:ln>
              <a:effectLst/>
              <a:latin typeface="Arial" panose="020B0604020202020204" pitchFamily="34" charset="0"/>
            </a:endParaRPr>
          </a:p>
        </p:txBody>
      </p:sp>
      <p:grpSp>
        <p:nvGrpSpPr>
          <p:cNvPr id="90" name="Group 89">
            <a:extLst>
              <a:ext uri="{FF2B5EF4-FFF2-40B4-BE49-F238E27FC236}">
                <a16:creationId xmlns:a16="http://schemas.microsoft.com/office/drawing/2014/main" id="{F4E035BE-9FF4-43D3-BC25-CF582D7FF8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1">
              <a:alpha val="60000"/>
            </a:schemeClr>
          </a:solidFill>
        </p:grpSpPr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F98BCEB2-EC20-4E84-A994-0AC37292C8B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7A2E1821-AEDF-417E-9F17-83379E9C09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CB3734E2-8292-4B47-B6AB-0E5A058DE95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A0B09C51-29AB-45C0-B707-CCFB9DF280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510C0CED-AE1B-45AE-B5E1-57521E589D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591F2327-4B45-41AA-B41C-7404B6A1E4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5A63224C-41A0-42C0-96F6-0B2BE99A13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8" name="Freeform 39">
              <a:extLst>
                <a:ext uri="{FF2B5EF4-FFF2-40B4-BE49-F238E27FC236}">
                  <a16:creationId xmlns:a16="http://schemas.microsoft.com/office/drawing/2014/main" id="{A7C00B9F-C253-4776-9935-EC02254A4F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99" name="Freeform 40">
              <a:extLst>
                <a:ext uri="{FF2B5EF4-FFF2-40B4-BE49-F238E27FC236}">
                  <a16:creationId xmlns:a16="http://schemas.microsoft.com/office/drawing/2014/main" id="{5062D4AA-13F3-4064-8440-FFE8562D85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  <p:sp>
          <p:nvSpPr>
            <p:cNvPr id="100" name="Rectangle 41">
              <a:extLst>
                <a:ext uri="{FF2B5EF4-FFF2-40B4-BE49-F238E27FC236}">
                  <a16:creationId xmlns:a16="http://schemas.microsoft.com/office/drawing/2014/main" id="{3E143B27-CB82-440B-879B-D25C1891C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s-ES"/>
            </a:p>
          </p:txBody>
        </p:sp>
      </p:grpSp>
    </p:spTree>
    <p:extLst>
      <p:ext uri="{BB962C8B-B14F-4D97-AF65-F5344CB8AC3E}">
        <p14:creationId xmlns:p14="http://schemas.microsoft.com/office/powerpoint/2010/main" val="2847059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Rectangle 59">
            <a:extLst>
              <a:ext uri="{FF2B5EF4-FFF2-40B4-BE49-F238E27FC236}">
                <a16:creationId xmlns:a16="http://schemas.microsoft.com/office/drawing/2014/main" id="{3CBA50DB-DBC7-4B6E-B3C1-8FF1EA519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1DED8FB6-AF8D-4D98-913D-E6486FEC10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1902285" cy="6858001"/>
            <a:chOff x="0" y="0"/>
            <a:chExt cx="11902285" cy="6858001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0A805ED2-113B-4584-8827-567B5792F1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0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75" name="Rectangle 5">
                <a:extLst>
                  <a:ext uri="{FF2B5EF4-FFF2-40B4-BE49-F238E27FC236}">
                    <a16:creationId xmlns:a16="http://schemas.microsoft.com/office/drawing/2014/main" id="{C6CF21D8-CC72-4F35-A29E-3AF9E6DA130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8E60A7C3-087D-47B4-AB5A-C8B1042FD20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1885EECE-F6D9-4128-BC90-01583BF2699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F44AA128-AA96-4FF2-A1C3-F9D2E7FD38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9" name="Freeform 9">
                <a:extLst>
                  <a:ext uri="{FF2B5EF4-FFF2-40B4-BE49-F238E27FC236}">
                    <a16:creationId xmlns:a16="http://schemas.microsoft.com/office/drawing/2014/main" id="{7E52DC12-230B-4892-B284-F2FE9DE16A7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0" name="Freeform 10">
                <a:extLst>
                  <a:ext uri="{FF2B5EF4-FFF2-40B4-BE49-F238E27FC236}">
                    <a16:creationId xmlns:a16="http://schemas.microsoft.com/office/drawing/2014/main" id="{A68FBF9E-B81A-41D0-8A03-6CFC30811D1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1" name="Freeform 11">
                <a:extLst>
                  <a:ext uri="{FF2B5EF4-FFF2-40B4-BE49-F238E27FC236}">
                    <a16:creationId xmlns:a16="http://schemas.microsoft.com/office/drawing/2014/main" id="{B0047F84-8480-494F-9241-39FF17CFFFA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2" name="Freeform 12">
                <a:extLst>
                  <a:ext uri="{FF2B5EF4-FFF2-40B4-BE49-F238E27FC236}">
                    <a16:creationId xmlns:a16="http://schemas.microsoft.com/office/drawing/2014/main" id="{8CAF76D8-4B95-4A8E-9EE5-8CCC0A7AD2C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3" name="Freeform 13">
                <a:extLst>
                  <a:ext uri="{FF2B5EF4-FFF2-40B4-BE49-F238E27FC236}">
                    <a16:creationId xmlns:a16="http://schemas.microsoft.com/office/drawing/2014/main" id="{792F82F3-05A8-4A55-8C5B-81F6678B595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4" name="Freeform 14">
                <a:extLst>
                  <a:ext uri="{FF2B5EF4-FFF2-40B4-BE49-F238E27FC236}">
                    <a16:creationId xmlns:a16="http://schemas.microsoft.com/office/drawing/2014/main" id="{B8472536-021A-4E59-BD59-DDC090A18AB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5" name="Freeform 15">
                <a:extLst>
                  <a:ext uri="{FF2B5EF4-FFF2-40B4-BE49-F238E27FC236}">
                    <a16:creationId xmlns:a16="http://schemas.microsoft.com/office/drawing/2014/main" id="{AEBEF646-3C12-469F-B194-A161A7A95D2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6" name="Line 16">
                <a:extLst>
                  <a:ext uri="{FF2B5EF4-FFF2-40B4-BE49-F238E27FC236}">
                    <a16:creationId xmlns:a16="http://schemas.microsoft.com/office/drawing/2014/main" id="{D4501159-D7AC-4307-9DFC-C8F3A94341D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ShapeType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7" name="Freeform 17">
                <a:extLst>
                  <a:ext uri="{FF2B5EF4-FFF2-40B4-BE49-F238E27FC236}">
                    <a16:creationId xmlns:a16="http://schemas.microsoft.com/office/drawing/2014/main" id="{B5244C41-454C-47D8-A6A9-C17EC2A3663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8" name="Freeform 18">
                <a:extLst>
                  <a:ext uri="{FF2B5EF4-FFF2-40B4-BE49-F238E27FC236}">
                    <a16:creationId xmlns:a16="http://schemas.microsoft.com/office/drawing/2014/main" id="{8FA883B8-99FB-4540-B573-F0674BFB1C2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89" name="Freeform 19">
                <a:extLst>
                  <a:ext uri="{FF2B5EF4-FFF2-40B4-BE49-F238E27FC236}">
                    <a16:creationId xmlns:a16="http://schemas.microsoft.com/office/drawing/2014/main" id="{F1178B7C-5A00-4E5B-9010-B1477621E04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0" name="Freeform 20">
                <a:extLst>
                  <a:ext uri="{FF2B5EF4-FFF2-40B4-BE49-F238E27FC236}">
                    <a16:creationId xmlns:a16="http://schemas.microsoft.com/office/drawing/2014/main" id="{E359D5D8-EE2E-4714-A40A-C3A6D91F9897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1" name="Rectangle 21">
                <a:extLst>
                  <a:ext uri="{FF2B5EF4-FFF2-40B4-BE49-F238E27FC236}">
                    <a16:creationId xmlns:a16="http://schemas.microsoft.com/office/drawing/2014/main" id="{8A89C2E5-F892-4666-85FB-995578FBC739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2" name="Freeform 22">
                <a:extLst>
                  <a:ext uri="{FF2B5EF4-FFF2-40B4-BE49-F238E27FC236}">
                    <a16:creationId xmlns:a16="http://schemas.microsoft.com/office/drawing/2014/main" id="{6DC6174B-0EC3-4A81-A0D1-D10DBB869A5A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3" name="Freeform 23">
                <a:extLst>
                  <a:ext uri="{FF2B5EF4-FFF2-40B4-BE49-F238E27FC236}">
                    <a16:creationId xmlns:a16="http://schemas.microsoft.com/office/drawing/2014/main" id="{2CB96070-0553-4F79-984C-8DABB1CD5DB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4" name="Freeform 24">
                <a:extLst>
                  <a:ext uri="{FF2B5EF4-FFF2-40B4-BE49-F238E27FC236}">
                    <a16:creationId xmlns:a16="http://schemas.microsoft.com/office/drawing/2014/main" id="{BA23B6E2-3718-4009-B80E-9279154B191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5" name="Freeform 25">
                <a:extLst>
                  <a:ext uri="{FF2B5EF4-FFF2-40B4-BE49-F238E27FC236}">
                    <a16:creationId xmlns:a16="http://schemas.microsoft.com/office/drawing/2014/main" id="{CAFB32D5-E528-419B-80EE-1475633970AC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6" name="Freeform 26">
                <a:extLst>
                  <a:ext uri="{FF2B5EF4-FFF2-40B4-BE49-F238E27FC236}">
                    <a16:creationId xmlns:a16="http://schemas.microsoft.com/office/drawing/2014/main" id="{A68ADD35-4FEA-404D-B2F3-23556E6E8F7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7" name="Freeform 27">
                <a:extLst>
                  <a:ext uri="{FF2B5EF4-FFF2-40B4-BE49-F238E27FC236}">
                    <a16:creationId xmlns:a16="http://schemas.microsoft.com/office/drawing/2014/main" id="{89CF17CA-49E3-4B4A-836A-4FD55C67BEC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8" name="Freeform 28">
                <a:extLst>
                  <a:ext uri="{FF2B5EF4-FFF2-40B4-BE49-F238E27FC236}">
                    <a16:creationId xmlns:a16="http://schemas.microsoft.com/office/drawing/2014/main" id="{AB394F2E-F3E7-4CED-84A9-35C47AB287C8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99" name="Freeform 29">
                <a:extLst>
                  <a:ext uri="{FF2B5EF4-FFF2-40B4-BE49-F238E27FC236}">
                    <a16:creationId xmlns:a16="http://schemas.microsoft.com/office/drawing/2014/main" id="{FF816C2F-3999-4A9F-8395-5D68ED33A41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0" name="Freeform 30">
                <a:extLst>
                  <a:ext uri="{FF2B5EF4-FFF2-40B4-BE49-F238E27FC236}">
                    <a16:creationId xmlns:a16="http://schemas.microsoft.com/office/drawing/2014/main" id="{82AD6AC6-71D5-4BD8-9185-D3062968B57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101" name="Freeform 31">
                <a:extLst>
                  <a:ext uri="{FF2B5EF4-FFF2-40B4-BE49-F238E27FC236}">
                    <a16:creationId xmlns:a16="http://schemas.microsoft.com/office/drawing/2014/main" id="{743A50C2-65CF-4F4C-B412-6149A93ACFE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6C0E7A88-FEDF-4C4F-A6B4-F7DDE9DE92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Grp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GrpSpPr>
          <p:grpSpPr>
            <a:xfrm>
              <a:off x="11227597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bg2"/>
                </a:gs>
                <a:gs pos="100000">
                  <a:schemeClr val="tx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65" name="Freeform 32">
                <a:extLst>
                  <a:ext uri="{FF2B5EF4-FFF2-40B4-BE49-F238E27FC236}">
                    <a16:creationId xmlns:a16="http://schemas.microsoft.com/office/drawing/2014/main" id="{AE94B3EE-D5C0-4BDE-B6AA-7599F0486EA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6" name="Freeform 33">
                <a:extLst>
                  <a:ext uri="{FF2B5EF4-FFF2-40B4-BE49-F238E27FC236}">
                    <a16:creationId xmlns:a16="http://schemas.microsoft.com/office/drawing/2014/main" id="{5EF110E8-C00D-454E-8F3A-ECF2D356676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7" name="Freeform 34">
                <a:extLst>
                  <a:ext uri="{FF2B5EF4-FFF2-40B4-BE49-F238E27FC236}">
                    <a16:creationId xmlns:a16="http://schemas.microsoft.com/office/drawing/2014/main" id="{BFC5F327-6927-4F35-9AF6-C45527BB4512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8" name="Freeform 35">
                <a:extLst>
                  <a:ext uri="{FF2B5EF4-FFF2-40B4-BE49-F238E27FC236}">
                    <a16:creationId xmlns:a16="http://schemas.microsoft.com/office/drawing/2014/main" id="{BF2D314D-AEDE-418D-9702-D3CDB98C30FB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69" name="Freeform 36">
                <a:extLst>
                  <a:ext uri="{FF2B5EF4-FFF2-40B4-BE49-F238E27FC236}">
                    <a16:creationId xmlns:a16="http://schemas.microsoft.com/office/drawing/2014/main" id="{64FD07F8-3CA6-4209-9A9E-30609FE9A36D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0" name="Freeform 37">
                <a:extLst>
                  <a:ext uri="{FF2B5EF4-FFF2-40B4-BE49-F238E27FC236}">
                    <a16:creationId xmlns:a16="http://schemas.microsoft.com/office/drawing/2014/main" id="{AB0AE24D-CD49-4B57-82E0-780F62AE4FDE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1" name="Freeform 38">
                <a:extLst>
                  <a:ext uri="{FF2B5EF4-FFF2-40B4-BE49-F238E27FC236}">
                    <a16:creationId xmlns:a16="http://schemas.microsoft.com/office/drawing/2014/main" id="{66803AF8-6368-45E6-A0B7-C0C4CFFEEB51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2" name="Freeform 39">
                <a:extLst>
                  <a:ext uri="{FF2B5EF4-FFF2-40B4-BE49-F238E27FC236}">
                    <a16:creationId xmlns:a16="http://schemas.microsoft.com/office/drawing/2014/main" id="{B4761E05-2792-472B-A814-9616151CF305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/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3" name="Freeform 40">
                <a:extLst>
                  <a:ext uri="{FF2B5EF4-FFF2-40B4-BE49-F238E27FC236}">
                    <a16:creationId xmlns:a16="http://schemas.microsoft.com/office/drawing/2014/main" id="{40B6A261-9427-4E70-9564-048AD009BD83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EditPoint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  <p:sp>
            <p:nvSpPr>
              <p:cNvPr id="74" name="Rectangle 41">
                <a:extLst>
                  <a:ext uri="{FF2B5EF4-FFF2-40B4-BE49-F238E27FC236}">
                    <a16:creationId xmlns:a16="http://schemas.microsoft.com/office/drawing/2014/main" id="{68BFDFBE-2286-4123-9436-E1DF84AF494F}"/>
                  </a:ext>
                  <a:ext uri="{C183D7F6-B498-43B3-948B-1728B52AA6E4}">
                    <adec:decorative xmlns:adec="http://schemas.microsoft.com/office/drawing/2017/decorative" val="1"/>
                  </a:ext>
                </a:extLst>
              </p:cNvPr>
              <p:cNvSpPr>
                <a:spLocks noChangeArrowheads="1"/>
              </p:cNvSpPr>
              <p:nvPr>
                <p:extLst>
                  <p:ext uri="{386F3935-93C4-4BCD-93E2-E3B085C9AB24}">
                    <p16:designElem xmlns:p16="http://schemas.microsoft.com/office/powerpoint/2015/main" val="1"/>
                  </p:ext>
                </p:extLst>
              </p:nvPr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:p14="http://schemas.microsoft.com/office/powerpoint/2010/main" xmlns:a16="http://schemas.microsoft.com/office/drawing/2014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es-ES"/>
              </a:p>
            </p:txBody>
          </p:sp>
        </p:grpSp>
      </p:grpSp>
      <p:pic>
        <p:nvPicPr>
          <p:cNvPr id="103" name="Picture 2">
            <a:extLst>
              <a:ext uri="{FF2B5EF4-FFF2-40B4-BE49-F238E27FC236}">
                <a16:creationId xmlns:a16="http://schemas.microsoft.com/office/drawing/2014/main" id="{5B3DE270-418F-47A7-B311-C4D876041D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722FF2C-0E3E-0E37-20E4-F114F48A48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6041" y="618518"/>
            <a:ext cx="3281003" cy="1478570"/>
          </a:xfrm>
        </p:spPr>
        <p:txBody>
          <a:bodyPr anchor="b">
            <a:normAutofit/>
          </a:bodyPr>
          <a:lstStyle/>
          <a:p>
            <a:r>
              <a:rPr lang="es-ES" sz="2400">
                <a:solidFill>
                  <a:srgbClr val="FFFFFF"/>
                </a:solidFill>
              </a:rPr>
              <a:t>HIERARCHICAL CLUSTERING - EUCLIDEA</a:t>
            </a:r>
            <a:br>
              <a:rPr lang="es-ES" sz="2400">
                <a:solidFill>
                  <a:srgbClr val="FFFFFF"/>
                </a:solidFill>
              </a:rPr>
            </a:br>
            <a:endParaRPr lang="es-ES" sz="2400">
              <a:solidFill>
                <a:srgbClr val="FFFFFF"/>
              </a:solidFill>
            </a:endParaRPr>
          </a:p>
        </p:txBody>
      </p:sp>
      <p:sp useBgFill="1">
        <p:nvSpPr>
          <p:cNvPr id="105" name="Round Diagonal Corner Rectangle 11">
            <a:extLst>
              <a:ext uri="{FF2B5EF4-FFF2-40B4-BE49-F238E27FC236}">
                <a16:creationId xmlns:a16="http://schemas.microsoft.com/office/drawing/2014/main" id="{A1351C6B-7343-451F-AB4A-1CE294A4E9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1A505F01-016A-2E8E-F9DE-5AC621CBAEB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8036041" y="2249487"/>
            <a:ext cx="3281004" cy="354171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numCol="1" anchorCtr="0" compatLnSpc="1">
            <a:prstTxWarp prst="textNoShape">
              <a:avLst/>
            </a:prstTxWarp>
            <a:normAutofit lnSpcReduction="10000"/>
          </a:bodyPr>
          <a:lstStyle/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Se 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escogió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el </a:t>
            </a:r>
            <a:r>
              <a:rPr kumimoji="0" lang="es-ES" altLang="es-ES" sz="1800" b="1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dendrograma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Ward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como el más adecuado.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Ward mostro un árbol más estable, saltos más </a:t>
            </a:r>
            <a:r>
              <a:rPr lang="es-ES" altLang="es-ES" sz="1800" dirty="0">
                <a:solidFill>
                  <a:srgbClr val="FFFFFF"/>
                </a:solidFill>
                <a:latin typeface="Arial" panose="020B0604020202020204" pitchFamily="34" charset="0"/>
              </a:rPr>
              <a:t>largos, y fusión gradual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, indicando agrupamientos naturales.</a:t>
            </a: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endParaRPr kumimoji="0" lang="es-ES" altLang="es-ES" sz="1800" b="0" i="0" u="none" strike="noStrike" cap="none" normalizeH="0" baseline="0" dirty="0">
              <a:ln>
                <a:noFill/>
              </a:ln>
              <a:solidFill>
                <a:srgbClr val="FFFFFF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defTabSz="914400" rtl="0" eaLnBrk="0" fontAlgn="base" latinLnBrk="0" hangingPunct="0">
              <a:spcBef>
                <a:spcPct val="0"/>
              </a:spcBef>
              <a:spcAft>
                <a:spcPts val="600"/>
              </a:spcAft>
              <a:buClrTx/>
              <a:buSzTx/>
              <a:buFontTx/>
              <a:buChar char="•"/>
              <a:tabLst/>
            </a:pP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Conclusión: número de </a:t>
            </a:r>
            <a:r>
              <a:rPr kumimoji="0" lang="es-ES" altLang="es-ES" sz="1800" b="0" i="0" u="none" strike="noStrike" cap="none" normalizeH="0" baseline="0" dirty="0" err="1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clusters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óptimo entre 2</a:t>
            </a:r>
            <a:r>
              <a:rPr kumimoji="0" lang="es-ES" altLang="es-ES" sz="1800" b="1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y 4</a:t>
            </a:r>
            <a:r>
              <a:rPr kumimoji="0" lang="es-ES" altLang="es-ES" sz="1800" b="0" i="0" u="none" strike="noStrike" cap="none" normalizeH="0" baseline="0" dirty="0">
                <a:ln>
                  <a:noFill/>
                </a:ln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.</a:t>
            </a:r>
          </a:p>
        </p:txBody>
      </p:sp>
      <p:pic>
        <p:nvPicPr>
          <p:cNvPr id="4" name="Picture 3" descr="A group of graphs with different colored lines&#10;&#10;AI-generated content may be incorrect.">
            <a:extLst>
              <a:ext uri="{FF2B5EF4-FFF2-40B4-BE49-F238E27FC236}">
                <a16:creationId xmlns:a16="http://schemas.microsoft.com/office/drawing/2014/main" id="{AC2DE058-76F6-3E1A-DC70-181BCFCA81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506" y="1382713"/>
            <a:ext cx="6284940" cy="413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5346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o">
  <a:themeElements>
    <a:clrScheme name="Circuito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o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o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1708</TotalTime>
  <Words>1931</Words>
  <Application>Microsoft Macintosh PowerPoint</Application>
  <PresentationFormat>Widescreen</PresentationFormat>
  <Paragraphs>178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Aptos</vt:lpstr>
      <vt:lpstr>Arial</vt:lpstr>
      <vt:lpstr>Times New Roman</vt:lpstr>
      <vt:lpstr>Tw Cen MT</vt:lpstr>
      <vt:lpstr>Circuito</vt:lpstr>
      <vt:lpstr>MACHINE LEARNING</vt:lpstr>
      <vt:lpstr>ÍNDICE</vt:lpstr>
      <vt:lpstr>iNTRODUCCIÓN</vt:lpstr>
      <vt:lpstr>PREPROCESAMIENTO </vt:lpstr>
      <vt:lpstr>outliers </vt:lpstr>
      <vt:lpstr>CAPITAL GAIN </vt:lpstr>
      <vt:lpstr> Variables redundantes y escalado </vt:lpstr>
      <vt:lpstr>Variables categóricas </vt:lpstr>
      <vt:lpstr>HIERARCHICAL CLUSTERING - EUCLIDEA </vt:lpstr>
      <vt:lpstr>HIERARCHICAL CLUSTERING - MANHATTAN </vt:lpstr>
      <vt:lpstr>HIERARCHICAL CLUSTERING - Silhoutte score </vt:lpstr>
      <vt:lpstr>HIERARCHICAL CLUSTERING – Clusterings finales</vt:lpstr>
      <vt:lpstr>Hierarchical clustering- Conclusión </vt:lpstr>
      <vt:lpstr>Partitional clustering – Reducción de dimensionalidad </vt:lpstr>
      <vt:lpstr>PARTITIONAL CLUSTERING - KMEANS</vt:lpstr>
      <vt:lpstr>Partitional clustering – silhoutte scores</vt:lpstr>
      <vt:lpstr>PARTITIONAL CLUSTERING – Clustering final</vt:lpstr>
      <vt:lpstr>DBSCAN </vt:lpstr>
      <vt:lpstr>DBSCAN – REGLA DEL “CODO”</vt:lpstr>
      <vt:lpstr>DBSCAN – DISTINTOS EPS</vt:lpstr>
      <vt:lpstr>DBSCAN – Clustering final</vt:lpstr>
      <vt:lpstr>GAUSSIAN MIXTURE MODELS </vt:lpstr>
      <vt:lpstr>Thank you for your attention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laura gago</dc:creator>
  <cp:lastModifiedBy>LUCIA MARTINEZ MIRAMONTES</cp:lastModifiedBy>
  <cp:revision>7</cp:revision>
  <dcterms:created xsi:type="dcterms:W3CDTF">2025-10-19T16:58:52Z</dcterms:created>
  <dcterms:modified xsi:type="dcterms:W3CDTF">2025-10-22T20:52:12Z</dcterms:modified>
</cp:coreProperties>
</file>

<file path=docProps/thumbnail.jpeg>
</file>